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3" r:id="rId3"/>
    <p:sldId id="257" r:id="rId4"/>
    <p:sldId id="258" r:id="rId5"/>
    <p:sldId id="261" r:id="rId6"/>
    <p:sldId id="262" r:id="rId7"/>
    <p:sldId id="259" r:id="rId8"/>
    <p:sldId id="264" r:id="rId9"/>
    <p:sldId id="265" r:id="rId10"/>
    <p:sldId id="267" r:id="rId11"/>
    <p:sldId id="268" r:id="rId12"/>
    <p:sldId id="269" r:id="rId13"/>
    <p:sldId id="272" r:id="rId14"/>
    <p:sldId id="270" r:id="rId15"/>
    <p:sldId id="271" r:id="rId16"/>
    <p:sldId id="273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250869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3933056"/>
            <a:ext cx="7920880" cy="1584176"/>
          </a:xfrm>
        </p:spPr>
        <p:txBody>
          <a:bodyPr>
            <a:normAutofit lnSpcReduction="10000"/>
          </a:bodyPr>
          <a:lstStyle/>
          <a:p>
            <a:endParaRPr lang="pl-PL" b="1" i="1" dirty="0" smtClean="0"/>
          </a:p>
          <a:p>
            <a:r>
              <a:rPr lang="pl-PL" b="1" i="1" dirty="0" smtClean="0">
                <a:latin typeface="Bookman Old Style" pitchFamily="18" charset="0"/>
              </a:rPr>
              <a:t>Światło, światełko, promień – zjawisko załamania światła.</a:t>
            </a:r>
          </a:p>
          <a:p>
            <a:endParaRPr lang="pl-PL" b="1" i="1" dirty="0" smtClean="0"/>
          </a:p>
          <a:p>
            <a:endParaRPr lang="pl-PL" b="1" i="1" dirty="0" smtClean="0"/>
          </a:p>
        </p:txBody>
      </p:sp>
      <p:sp>
        <p:nvSpPr>
          <p:cNvPr id="1026" name="AutoShape 2" descr="Znalezione obrazy dla zapytania szkoła z klasą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827584" y="1340769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latin typeface="Bookman Old Style" pitchFamily="18" charset="0"/>
              </a:rPr>
              <a:t>Odkrywaj, </a:t>
            </a:r>
          </a:p>
          <a:p>
            <a:r>
              <a:rPr lang="pl-PL" sz="4000" dirty="0" smtClean="0">
                <a:latin typeface="Bookman Old Style" pitchFamily="18" charset="0"/>
              </a:rPr>
              <a:t>eksperymentuj, </a:t>
            </a:r>
          </a:p>
          <a:p>
            <a:r>
              <a:rPr lang="pl-PL" sz="4000" dirty="0" smtClean="0">
                <a:latin typeface="Bookman Old Style" pitchFamily="18" charset="0"/>
              </a:rPr>
              <a:t>dociekaj.</a:t>
            </a:r>
            <a:endParaRPr lang="pl-PL" sz="4000" dirty="0"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366" y="1268760"/>
            <a:ext cx="284643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b="1" i="1" dirty="0" smtClean="0">
                <a:latin typeface="Bookman Old Style" pitchFamily="18" charset="0"/>
              </a:rPr>
              <a:t>Grupa V – doświadczenie </a:t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>z łyżeczką 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9712" y="1919408"/>
            <a:ext cx="5610282" cy="420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smtClean="0">
                <a:latin typeface="Bookman Old Style" pitchFamily="18" charset="0"/>
              </a:rPr>
              <a:t>Prostoliniowe rozchodzenie się światła – doświadczeni 1</a:t>
            </a:r>
            <a:endParaRPr lang="pl-PL" sz="3200" i="1" dirty="0">
              <a:latin typeface="Bookman Old Style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5" y="1600200"/>
            <a:ext cx="60359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i="1" dirty="0" smtClean="0">
                <a:latin typeface="Bookman Old Style" pitchFamily="18" charset="0"/>
              </a:rPr>
              <a:t>Prostoliniowe rozchodzenie się światła – doświadczenie 2</a:t>
            </a:r>
            <a:endParaRPr lang="pl-PL" sz="3600" i="1" dirty="0">
              <a:latin typeface="Bookman Old Style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5" y="1600200"/>
            <a:ext cx="60359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smtClean="0">
                <a:latin typeface="Bookman Old Style" pitchFamily="18" charset="0"/>
              </a:rPr>
              <a:t>Zjawisko odbicia promieni świetlnych</a:t>
            </a:r>
            <a:endParaRPr lang="pl-PL" sz="3200" i="1" dirty="0">
              <a:latin typeface="Bookman Old Style" pitchFamily="18" charset="0"/>
            </a:endParaRPr>
          </a:p>
        </p:txBody>
      </p:sp>
      <p:pic>
        <p:nvPicPr>
          <p:cNvPr id="3074" name="Picture 2" descr="C:\Users\Janek\Gosia\szkoła z klasą0.2\zdjęcia doświadczenia\CIMG1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i="1" dirty="0" smtClean="0">
                <a:latin typeface="Bookman Old Style" pitchFamily="18" charset="0"/>
              </a:rPr>
              <a:t>Obraz  graficzny załamania światła</a:t>
            </a:r>
            <a:endParaRPr lang="pl-PL" sz="3600" b="1" i="1" dirty="0">
              <a:latin typeface="Bookman Old Style" pitchFamily="18" charset="0"/>
            </a:endParaRPr>
          </a:p>
        </p:txBody>
      </p:sp>
      <p:pic>
        <p:nvPicPr>
          <p:cNvPr id="23554" name="Picture 2" descr="C:\Users\Janek\Gosia\szkoła z klasą0.2\zdjęcia doświadczenia\CIMG1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6" y="1600200"/>
            <a:ext cx="603598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548681"/>
            <a:ext cx="77768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i="1" dirty="0" smtClean="0">
                <a:latin typeface="Bookman Old Style" pitchFamily="18" charset="0"/>
              </a:rPr>
              <a:t>Załamanie światła po przejściu z jednego ośrodka do drugiego (z powietrza do wody, z wody do powietrza), załamanie po przejściu promieni świetlnych przez szklankę z wodą, zmieniający się obraz przedmiotów w wodzie czy rozchodzenie się promieni w wodzie z mlekiem – uczniowie nazywali to co widzieli. Efektów swojej pracy przedstawili na tablicy interaktywnej oraz obejrzeli filmy nakręcone w trakcie doświadczeń.</a:t>
            </a:r>
          </a:p>
          <a:p>
            <a:endParaRPr lang="pl-PL" sz="2800" i="1" dirty="0" smtClean="0">
              <a:latin typeface="Bookman Old Style" pitchFamily="18" charset="0"/>
            </a:endParaRPr>
          </a:p>
          <a:p>
            <a:endParaRPr lang="pl-PL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i="1" dirty="0" smtClean="0">
                <a:latin typeface="Bookman Old Style" pitchFamily="18" charset="0"/>
              </a:rPr>
              <a:t>Dziękuje za uwagę</a:t>
            </a:r>
            <a:endParaRPr lang="pl-PL" i="1" dirty="0">
              <a:latin typeface="Bookman Old Style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latin typeface="Bookman Old Style" pitchFamily="18" charset="0"/>
              </a:rPr>
              <a:t>Bernrda</a:t>
            </a:r>
            <a:r>
              <a:rPr lang="pl-PL" i="1" dirty="0" smtClean="0">
                <a:latin typeface="Bookman Old Style" pitchFamily="18" charset="0"/>
              </a:rPr>
              <a:t> </a:t>
            </a:r>
            <a:r>
              <a:rPr lang="pl-PL" i="1" dirty="0" err="1" smtClean="0">
                <a:latin typeface="Bookman Old Style" pitchFamily="18" charset="0"/>
              </a:rPr>
              <a:t>Mormul</a:t>
            </a:r>
            <a:endParaRPr lang="pl-PL" i="1" dirty="0" smtClean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dirty="0" smtClean="0">
                <a:latin typeface="Bookman Old Style" pitchFamily="18" charset="0"/>
              </a:rPr>
              <a:t/>
            </a:r>
            <a:br>
              <a:rPr lang="pl-PL" sz="4400" dirty="0" smtClean="0">
                <a:latin typeface="Bookman Old Style" pitchFamily="18" charset="0"/>
              </a:rPr>
            </a:br>
            <a:r>
              <a:rPr lang="pl-PL" sz="4400" dirty="0" smtClean="0">
                <a:latin typeface="Bookman Old Style" pitchFamily="18" charset="0"/>
              </a:rPr>
              <a:t>Odkrywaj, eksperymentuj, dociekaj.</a:t>
            </a:r>
            <a:br>
              <a:rPr lang="pl-PL" sz="4400" dirty="0" smtClean="0">
                <a:latin typeface="Bookman Old Style" pitchFamily="18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Nauka przez odkrywanie </a:t>
            </a:r>
            <a:r>
              <a:rPr lang="pl-PL" i="1" dirty="0" smtClean="0">
                <a:latin typeface="Bookman Old Style" pitchFamily="18" charset="0"/>
              </a:rPr>
              <a:t>zwiększa</a:t>
            </a:r>
          </a:p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j</a:t>
            </a:r>
            <a:r>
              <a:rPr lang="pl-PL" i="1" dirty="0" smtClean="0">
                <a:latin typeface="Bookman Old Style" pitchFamily="18" charset="0"/>
              </a:rPr>
              <a:t>akość</a:t>
            </a:r>
            <a:r>
              <a:rPr lang="pl-PL" i="1" dirty="0" smtClean="0">
                <a:latin typeface="Bookman Old Style" pitchFamily="18" charset="0"/>
              </a:rPr>
              <a:t> </a:t>
            </a:r>
            <a:r>
              <a:rPr lang="pl-PL" i="1" dirty="0" smtClean="0">
                <a:latin typeface="Bookman Old Style" pitchFamily="18" charset="0"/>
              </a:rPr>
              <a:t>przyswajania </a:t>
            </a:r>
            <a:r>
              <a:rPr lang="pl-PL" i="1" dirty="0" smtClean="0">
                <a:latin typeface="Bookman Old Style" pitchFamily="18" charset="0"/>
              </a:rPr>
              <a:t>wiedzy, </a:t>
            </a:r>
            <a:r>
              <a:rPr lang="pl-PL" i="1" dirty="0" smtClean="0">
                <a:latin typeface="Bookman Old Style" pitchFamily="18" charset="0"/>
              </a:rPr>
              <a:t>sprawia,</a:t>
            </a:r>
          </a:p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że </a:t>
            </a:r>
            <a:r>
              <a:rPr lang="pl-PL" i="1" dirty="0" smtClean="0">
                <a:latin typeface="Bookman Old Style" pitchFamily="18" charset="0"/>
              </a:rPr>
              <a:t>staje </a:t>
            </a:r>
            <a:r>
              <a:rPr lang="pl-PL" i="1" dirty="0" smtClean="0">
                <a:latin typeface="Bookman Old Style" pitchFamily="18" charset="0"/>
              </a:rPr>
              <a:t>się ona </a:t>
            </a:r>
            <a:r>
              <a:rPr lang="pl-PL" i="1" dirty="0" smtClean="0">
                <a:latin typeface="Bookman Old Style" pitchFamily="18" charset="0"/>
              </a:rPr>
              <a:t>autentyczna i może </a:t>
            </a:r>
            <a:endParaRPr lang="pl-PL" i="1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pomóc bardziej efektywnie  </a:t>
            </a:r>
            <a:r>
              <a:rPr lang="pl-PL" i="1" dirty="0" smtClean="0">
                <a:latin typeface="Bookman Old Style" pitchFamily="18" charset="0"/>
              </a:rPr>
              <a:t>uczyć </a:t>
            </a:r>
            <a:r>
              <a:rPr lang="pl-PL" i="1" dirty="0" smtClean="0">
                <a:latin typeface="Bookman Old Style" pitchFamily="18" charset="0"/>
              </a:rPr>
              <a:t>się</a:t>
            </a:r>
          </a:p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n</a:t>
            </a:r>
            <a:r>
              <a:rPr lang="pl-PL" i="1" dirty="0" smtClean="0">
                <a:latin typeface="Bookman Old Style" pitchFamily="18" charset="0"/>
              </a:rPr>
              <a:t>auczycielom</a:t>
            </a:r>
            <a:r>
              <a:rPr lang="pl-PL" i="1" dirty="0" smtClean="0">
                <a:latin typeface="Bookman Old Style" pitchFamily="18" charset="0"/>
              </a:rPr>
              <a:t> </a:t>
            </a:r>
            <a:r>
              <a:rPr lang="pl-PL" i="1" dirty="0" smtClean="0">
                <a:latin typeface="Bookman Old Style" pitchFamily="18" charset="0"/>
              </a:rPr>
              <a:t>nauczać</a:t>
            </a:r>
            <a:r>
              <a:rPr lang="pl-PL" i="1" dirty="0" smtClean="0">
                <a:latin typeface="Bookman Old Style" pitchFamily="18" charset="0"/>
              </a:rPr>
              <a:t>.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i="1" dirty="0" smtClean="0">
                <a:latin typeface="Bookman Old Style" pitchFamily="18" charset="0"/>
              </a:rPr>
              <a:t>Przeprowadzone zajęcia miały na celu: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l-PL" sz="5100" dirty="0" smtClean="0">
                <a:latin typeface="Bookman Old Style" pitchFamily="18" charset="0"/>
              </a:rPr>
              <a:t>samodzielne </a:t>
            </a:r>
            <a:r>
              <a:rPr lang="pl-PL" sz="5100" dirty="0" smtClean="0">
                <a:latin typeface="Bookman Old Style" pitchFamily="18" charset="0"/>
              </a:rPr>
              <a:t>wykonywanie doświadczeń przez uczniów.</a:t>
            </a:r>
          </a:p>
          <a:p>
            <a:r>
              <a:rPr lang="pl-PL" sz="5100" dirty="0" smtClean="0">
                <a:latin typeface="Bookman Old Style" pitchFamily="18" charset="0"/>
              </a:rPr>
              <a:t>obserwowanie </a:t>
            </a:r>
            <a:r>
              <a:rPr lang="pl-PL" sz="5100" dirty="0" smtClean="0">
                <a:latin typeface="Bookman Old Style" pitchFamily="18" charset="0"/>
              </a:rPr>
              <a:t>jak światło zachowuje się gdy przechodzi przez ciała nieprzeźroczyste i przeźroczyste,</a:t>
            </a:r>
          </a:p>
          <a:p>
            <a:r>
              <a:rPr lang="pl-PL" sz="5100" dirty="0" smtClean="0">
                <a:latin typeface="Bookman Old Style" pitchFamily="18" charset="0"/>
              </a:rPr>
              <a:t>odkrywanie </a:t>
            </a:r>
            <a:r>
              <a:rPr lang="pl-PL" sz="5100" dirty="0" smtClean="0">
                <a:latin typeface="Bookman Old Style" pitchFamily="18" charset="0"/>
              </a:rPr>
              <a:t>i obserwowanie zjawiska załamania światła,</a:t>
            </a:r>
          </a:p>
          <a:p>
            <a:r>
              <a:rPr lang="pl-PL" sz="5100" dirty="0" smtClean="0">
                <a:latin typeface="Bookman Old Style" pitchFamily="18" charset="0"/>
              </a:rPr>
              <a:t>uzyskanie </a:t>
            </a:r>
            <a:r>
              <a:rPr lang="pl-PL" sz="5100" dirty="0" smtClean="0">
                <a:latin typeface="Bookman Old Style" pitchFamily="18" charset="0"/>
              </a:rPr>
              <a:t>informacji o tym, że światło w powietrzu rozchodzi się prostoliniowo,</a:t>
            </a:r>
          </a:p>
          <a:p>
            <a:r>
              <a:rPr lang="pl-PL" sz="5100" dirty="0" smtClean="0">
                <a:latin typeface="Bookman Old Style" pitchFamily="18" charset="0"/>
              </a:rPr>
              <a:t>kształcenie </a:t>
            </a:r>
            <a:r>
              <a:rPr lang="pl-PL" sz="5100" dirty="0" smtClean="0">
                <a:latin typeface="Bookman Old Style" pitchFamily="18" charset="0"/>
              </a:rPr>
              <a:t>umiejętności współdziałania w grupie,</a:t>
            </a:r>
          </a:p>
          <a:p>
            <a:r>
              <a:rPr lang="pl-PL" sz="5100" dirty="0" smtClean="0">
                <a:latin typeface="Bookman Old Style" pitchFamily="18" charset="0"/>
              </a:rPr>
              <a:t>kształcenie </a:t>
            </a:r>
            <a:r>
              <a:rPr lang="pl-PL" sz="5100" dirty="0" smtClean="0">
                <a:latin typeface="Bookman Old Style" pitchFamily="18" charset="0"/>
              </a:rPr>
              <a:t>umiejętności prezentacji swoich dokonań na forum klasy.</a:t>
            </a:r>
          </a:p>
          <a:p>
            <a:pPr>
              <a:buNone/>
            </a:pPr>
            <a:r>
              <a:rPr lang="pl-PL" sz="5100" dirty="0" smtClean="0">
                <a:latin typeface="Bookman Old Style" pitchFamily="18" charset="0"/>
              </a:rPr>
              <a:t> 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>
                <a:latin typeface="Bookman Old Style" pitchFamily="18" charset="0"/>
              </a:rPr>
              <a:t>W zajęciu udział wzięła </a:t>
            </a:r>
            <a:br>
              <a:rPr lang="pl-PL" i="1" dirty="0" smtClean="0">
                <a:latin typeface="Bookman Old Style" pitchFamily="18" charset="0"/>
              </a:rPr>
            </a:br>
            <a:r>
              <a:rPr lang="pl-PL" i="1" dirty="0" smtClean="0">
                <a:latin typeface="Bookman Old Style" pitchFamily="18" charset="0"/>
              </a:rPr>
              <a:t>I grupa uczniów klasy IV a</a:t>
            </a:r>
            <a:endParaRPr lang="pl-PL" i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9"/>
            <a:ext cx="8229600" cy="3528392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Uczniowie pracowali w parach, każda </a:t>
            </a: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para </a:t>
            </a:r>
            <a:r>
              <a:rPr lang="pl-PL" dirty="0" smtClean="0">
                <a:latin typeface="Bookman Old Style" pitchFamily="18" charset="0"/>
              </a:rPr>
              <a:t>wykonywała inne doświadczenie, </a:t>
            </a: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podane </a:t>
            </a:r>
            <a:r>
              <a:rPr lang="pl-PL" dirty="0" smtClean="0">
                <a:latin typeface="Bookman Old Style" pitchFamily="18" charset="0"/>
              </a:rPr>
              <a:t>w karcie pracy. Następnie </a:t>
            </a: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prezentowali </a:t>
            </a:r>
            <a:r>
              <a:rPr lang="pl-PL" dirty="0" smtClean="0">
                <a:latin typeface="Bookman Old Style" pitchFamily="18" charset="0"/>
              </a:rPr>
              <a:t>swoje eksperymenty na </a:t>
            </a: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forum </a:t>
            </a:r>
            <a:r>
              <a:rPr lang="pl-PL" dirty="0" smtClean="0">
                <a:latin typeface="Bookman Old Style" pitchFamily="18" charset="0"/>
              </a:rPr>
              <a:t>klasy.  </a:t>
            </a:r>
            <a:endParaRPr lang="pl-PL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Grupa I – doświadczenie z monetą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518457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i="1" dirty="0" smtClean="0">
                <a:latin typeface="Bookman Old Style" pitchFamily="18" charset="0"/>
              </a:rPr>
              <a:t>Zmiana obrazu przedmiotów w wodzie, zjawisko załamania promieni świetlnych, przy przejściu z jednego ośrodka do drugiego (powietrze – woda)</a:t>
            </a:r>
            <a:endParaRPr lang="pl-PL" sz="2800" i="1" dirty="0">
              <a:latin typeface="Bookman Old Style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25380" y="1600200"/>
            <a:ext cx="509323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Grupa </a:t>
            </a:r>
            <a:r>
              <a:rPr lang="pl-PL" b="1" i="1" dirty="0" smtClean="0">
                <a:latin typeface="Bookman Old Style" pitchFamily="18" charset="0"/>
              </a:rPr>
              <a:t>II - </a:t>
            </a:r>
            <a:r>
              <a:rPr lang="pl-PL" b="1" i="1" dirty="0" smtClean="0">
                <a:latin typeface="Bookman Old Style" pitchFamily="18" charset="0"/>
              </a:rPr>
              <a:t>doświadczenie z breloczkiem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5" y="1600200"/>
            <a:ext cx="60359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793354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Grupa III – doświadczenie </a:t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>z mlekiem </a:t>
            </a:r>
            <a:r>
              <a:rPr lang="pl-PL" sz="3100" b="1" i="1" dirty="0" smtClean="0">
                <a:latin typeface="Bookman Old Style" pitchFamily="18" charset="0"/>
              </a:rPr>
              <a:t>(prostoliniowe rozchodzenie się światła)</a:t>
            </a:r>
            <a:endParaRPr lang="pl-PL" sz="3100" b="1" i="1" dirty="0">
              <a:latin typeface="Bookman Old Style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5" y="2636912"/>
            <a:ext cx="6035989" cy="348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Grupa IV – doświadczenie z ludzikiem lego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6" y="1600200"/>
            <a:ext cx="60359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3">
      <a:dk1>
        <a:sysClr val="windowText" lastClr="000000"/>
      </a:dk1>
      <a:lt1>
        <a:sysClr val="window" lastClr="FFFFFF"/>
      </a:lt1>
      <a:dk2>
        <a:srgbClr val="444D26"/>
      </a:dk2>
      <a:lt2>
        <a:srgbClr val="FADAB5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262</Words>
  <Application>Microsoft Office PowerPoint</Application>
  <PresentationFormat>Pokaz na ekranie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                       </vt:lpstr>
      <vt:lpstr> Odkrywaj, eksperymentuj, dociekaj. </vt:lpstr>
      <vt:lpstr> Przeprowadzone zajęcia miały na celu: </vt:lpstr>
      <vt:lpstr>W zajęciu udział wzięła  I grupa uczniów klasy IV a</vt:lpstr>
      <vt:lpstr>Grupa I – doświadczenie z monetą</vt:lpstr>
      <vt:lpstr>Zmiana obrazu przedmiotów w wodzie, zjawisko załamania promieni świetlnych, przy przejściu z jednego ośrodka do drugiego (powietrze – woda)</vt:lpstr>
      <vt:lpstr>Grupa II - doświadczenie z breloczkiem</vt:lpstr>
      <vt:lpstr>Grupa III – doświadczenie  z mlekiem (prostoliniowe rozchodzenie się światła)</vt:lpstr>
      <vt:lpstr>Grupa IV – doświadczenie z ludzikiem lego</vt:lpstr>
      <vt:lpstr> Grupa V – doświadczenie  z łyżeczką </vt:lpstr>
      <vt:lpstr>Prostoliniowe rozchodzenie się światła – doświadczeni 1</vt:lpstr>
      <vt:lpstr>Prostoliniowe rozchodzenie się światła – doświadczenie 2</vt:lpstr>
      <vt:lpstr>Zjawisko odbicia promieni świetlnych</vt:lpstr>
      <vt:lpstr>Obraz  graficzny załamania światła</vt:lpstr>
      <vt:lpstr>Slajd 15</vt:lpstr>
      <vt:lpstr>Dziękuje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Światło, światełko, promień – zjawisko załamania światła.  </dc:title>
  <dc:creator>Janek</dc:creator>
  <cp:lastModifiedBy>Janek</cp:lastModifiedBy>
  <cp:revision>28</cp:revision>
  <dcterms:created xsi:type="dcterms:W3CDTF">2016-05-22T16:10:32Z</dcterms:created>
  <dcterms:modified xsi:type="dcterms:W3CDTF">2016-05-23T19:29:26Z</dcterms:modified>
</cp:coreProperties>
</file>