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3" r:id="rId7"/>
    <p:sldId id="264" r:id="rId8"/>
    <p:sldId id="265" r:id="rId9"/>
    <p:sldId id="266" r:id="rId10"/>
    <p:sldId id="258" r:id="rId11"/>
    <p:sldId id="267" r:id="rId12"/>
    <p:sldId id="269" r:id="rId13"/>
    <p:sldId id="270" r:id="rId14"/>
    <p:sldId id="271" r:id="rId15"/>
    <p:sldId id="272" r:id="rId16"/>
    <p:sldId id="261" r:id="rId17"/>
    <p:sldId id="273"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09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66221E02-25CB-4963-84BC-0813985E7D90}" type="datetimeFigureOut">
              <a:rPr lang="pl-PL" smtClean="0"/>
              <a:pPr/>
              <a:t>2018-02-27</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2018-02-27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2018-02-27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66221E02-25CB-4963-84BC-0813985E7D90}" type="datetimeFigureOut">
              <a:rPr lang="pl-PL" smtClean="0"/>
              <a:pPr/>
              <a:t>2018-02-27</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66221E02-25CB-4963-84BC-0813985E7D90}" type="datetimeFigureOut">
              <a:rPr lang="pl-PL" smtClean="0"/>
              <a:pPr/>
              <a:t>2018-02-27</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589B7C76-EFF2-4CD8-A475-4750F11B4BC6}" type="slidenum">
              <a:rPr lang="pl-PL" smtClean="0"/>
              <a:pPr/>
              <a:t>‹#›</a:t>
            </a:fld>
            <a:endParaRPr lang="pl-PL"/>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66221E02-25CB-4963-84BC-0813985E7D90}" type="datetimeFigureOut">
              <a:rPr lang="pl-PL" smtClean="0"/>
              <a:pPr/>
              <a:t>2018-02-27</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66221E02-25CB-4963-84BC-0813985E7D90}" type="datetimeFigureOut">
              <a:rPr lang="pl-PL" smtClean="0"/>
              <a:pPr/>
              <a:t>2018-02-27</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2018-02-27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66221E02-25CB-4963-84BC-0813985E7D90}" type="datetimeFigureOut">
              <a:rPr lang="pl-PL" smtClean="0"/>
              <a:pPr/>
              <a:t>2018-02-27</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589B7C76-EFF2-4CD8-A475-4750F11B4BC6}" type="slidenum">
              <a:rPr lang="pl-PL" smtClean="0"/>
              <a:pPr/>
              <a:t>‹#›</a:t>
            </a:fld>
            <a:endParaRPr lang="pl-P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66221E02-25CB-4963-84BC-0813985E7D90}" type="datetimeFigureOut">
              <a:rPr lang="pl-PL" smtClean="0"/>
              <a:pPr/>
              <a:t>2018-02-27</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66221E02-25CB-4963-84BC-0813985E7D90}" type="datetimeFigureOut">
              <a:rPr lang="pl-PL" smtClean="0"/>
              <a:pPr/>
              <a:t>2018-02-27</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6221E02-25CB-4963-84BC-0813985E7D90}" type="datetimeFigureOut">
              <a:rPr lang="pl-PL" smtClean="0"/>
              <a:pPr/>
              <a:t>2018-02-27</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89B7C76-EFF2-4CD8-A475-4750F11B4BC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51520" y="285728"/>
            <a:ext cx="8062912" cy="2093017"/>
          </a:xfrm>
        </p:spPr>
        <p:txBody>
          <a:bodyPr>
            <a:noAutofit/>
            <a:scene3d>
              <a:camera prst="perspectiveLeft"/>
              <a:lightRig rig="threePt" dir="t"/>
            </a:scene3d>
          </a:bodyPr>
          <a:lstStyle/>
          <a:p>
            <a:r>
              <a:rPr lang="pl-PL" sz="6000" b="1" dirty="0" smtClean="0">
                <a:ln w="18000">
                  <a:solidFill>
                    <a:schemeClr val="bg1"/>
                  </a:solidFill>
                  <a:prstDash val="solid"/>
                  <a:miter lim="800000"/>
                </a:ln>
                <a:solidFill>
                  <a:schemeClr val="tx1"/>
                </a:solidFill>
                <a:effectLst>
                  <a:glow rad="139700">
                    <a:schemeClr val="accent1">
                      <a:satMod val="175000"/>
                      <a:alpha val="40000"/>
                    </a:schemeClr>
                  </a:glow>
                  <a:outerShdw blurRad="25500" dist="23000" dir="7020000" algn="tl">
                    <a:srgbClr val="000000">
                      <a:alpha val="50000"/>
                    </a:srgbClr>
                  </a:outerShdw>
                </a:effectLst>
              </a:rPr>
              <a:t>Bezpiecznie</a:t>
            </a:r>
            <a:br>
              <a:rPr lang="pl-PL" sz="6000" b="1" dirty="0" smtClean="0">
                <a:ln w="18000">
                  <a:solidFill>
                    <a:schemeClr val="bg1"/>
                  </a:solidFill>
                  <a:prstDash val="solid"/>
                  <a:miter lim="800000"/>
                </a:ln>
                <a:solidFill>
                  <a:schemeClr val="tx1"/>
                </a:solidFill>
                <a:effectLst>
                  <a:glow rad="139700">
                    <a:schemeClr val="accent1">
                      <a:satMod val="175000"/>
                      <a:alpha val="40000"/>
                    </a:schemeClr>
                  </a:glow>
                  <a:outerShdw blurRad="25500" dist="23000" dir="7020000" algn="tl">
                    <a:srgbClr val="000000">
                      <a:alpha val="50000"/>
                    </a:srgbClr>
                  </a:outerShdw>
                </a:effectLst>
              </a:rPr>
            </a:br>
            <a:r>
              <a:rPr lang="pl-PL" sz="6000" b="1" dirty="0" smtClean="0">
                <a:ln w="18000">
                  <a:solidFill>
                    <a:schemeClr val="bg1"/>
                  </a:solidFill>
                  <a:prstDash val="solid"/>
                  <a:miter lim="800000"/>
                </a:ln>
                <a:solidFill>
                  <a:schemeClr val="tx1"/>
                </a:solidFill>
                <a:effectLst>
                  <a:glow rad="139700">
                    <a:schemeClr val="accent1">
                      <a:satMod val="175000"/>
                      <a:alpha val="40000"/>
                    </a:schemeClr>
                  </a:glow>
                  <a:outerShdw blurRad="25500" dist="23000" dir="7020000" algn="tl">
                    <a:srgbClr val="000000">
                      <a:alpha val="50000"/>
                    </a:srgbClr>
                  </a:outerShdw>
                </a:effectLst>
              </a:rPr>
              <a:t>w sieci</a:t>
            </a:r>
            <a:endParaRPr lang="pl-PL" sz="6000" b="1" dirty="0">
              <a:ln w="18000">
                <a:solidFill>
                  <a:schemeClr val="bg1"/>
                </a:solidFill>
                <a:prstDash val="solid"/>
                <a:miter lim="800000"/>
              </a:ln>
              <a:solidFill>
                <a:schemeClr val="tx1"/>
              </a:solidFill>
              <a:effectLst>
                <a:glow rad="139700">
                  <a:schemeClr val="accent1">
                    <a:satMod val="175000"/>
                    <a:alpha val="40000"/>
                  </a:schemeClr>
                </a:glow>
                <a:outerShdw blurRad="25500" dist="23000" dir="7020000" algn="tl">
                  <a:srgbClr val="000000">
                    <a:alpha val="50000"/>
                  </a:srgbClr>
                </a:outerShdw>
              </a:effectLst>
            </a:endParaRPr>
          </a:p>
        </p:txBody>
      </p:sp>
      <p:sp>
        <p:nvSpPr>
          <p:cNvPr id="3" name="Podtytuł 2"/>
          <p:cNvSpPr>
            <a:spLocks noGrp="1"/>
          </p:cNvSpPr>
          <p:nvPr>
            <p:ph type="subTitle" idx="1"/>
          </p:nvPr>
        </p:nvSpPr>
        <p:spPr>
          <a:xfrm>
            <a:off x="0" y="5715016"/>
            <a:ext cx="8062912" cy="1752600"/>
          </a:xfrm>
        </p:spPr>
        <p:txBody>
          <a:bodyPr/>
          <a:lstStyle/>
          <a:p>
            <a:pPr algn="l"/>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Wykonała:</a:t>
            </a:r>
          </a:p>
          <a:p>
            <a:pPr algn="l"/>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Agnieszka Jakubiak</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00100" y="1357298"/>
            <a:ext cx="8143900" cy="4000528"/>
          </a:xfrm>
        </p:spPr>
        <p:txBody>
          <a:bodyPr>
            <a:noAutofit/>
          </a:bodyPr>
          <a:lstStyle/>
          <a:p>
            <a:r>
              <a:rPr lang="pl-PL" sz="5400" dirty="0" smtClean="0">
                <a:ln w="18000">
                  <a:solidFill>
                    <a:schemeClr val="bg1"/>
                  </a:solidFill>
                  <a:prstDash val="solid"/>
                  <a:miter lim="800000"/>
                </a:ln>
                <a:solidFill>
                  <a:schemeClr val="tx1"/>
                </a:solidFill>
                <a:effectLst>
                  <a:glow rad="228600">
                    <a:schemeClr val="accent6">
                      <a:satMod val="175000"/>
                      <a:alpha val="40000"/>
                    </a:schemeClr>
                  </a:glow>
                  <a:outerShdw blurRad="25500" dist="23000" dir="7020000" algn="tl">
                    <a:srgbClr val="000000">
                      <a:alpha val="50000"/>
                    </a:srgbClr>
                  </a:outerShdw>
                </a:effectLst>
              </a:rPr>
              <a:t>Aby bezpieczniej korzystać z Internetu, wykorzystuj następujące metody</a:t>
            </a:r>
            <a:r>
              <a:rPr lang="pl-PL" sz="5400" dirty="0" smtClean="0">
                <a:ln w="18000">
                  <a:solidFill>
                    <a:schemeClr val="accent6"/>
                  </a:solidFill>
                  <a:prstDash val="solid"/>
                  <a:miter lim="800000"/>
                </a:ln>
                <a:solidFill>
                  <a:schemeClr val="tx1"/>
                </a:solidFill>
                <a:effectLst>
                  <a:glow rad="228600">
                    <a:schemeClr val="accent6">
                      <a:satMod val="175000"/>
                      <a:alpha val="40000"/>
                    </a:schemeClr>
                  </a:glow>
                  <a:outerShdw blurRad="25500" dist="23000" dir="7020000" algn="tl">
                    <a:srgbClr val="000000">
                      <a:alpha val="50000"/>
                    </a:srgbClr>
                  </a:outerShdw>
                </a:effectLst>
              </a:rPr>
              <a:t>:</a:t>
            </a:r>
            <a:endParaRPr lang="pl-PL" sz="5400" dirty="0">
              <a:ln w="18000">
                <a:solidFill>
                  <a:schemeClr val="accent6"/>
                </a:solidFill>
                <a:prstDash val="solid"/>
                <a:miter lim="800000"/>
              </a:ln>
              <a:solidFill>
                <a:schemeClr val="tx1"/>
              </a:solidFill>
              <a:effectLst>
                <a:glow rad="228600">
                  <a:schemeClr val="accent6">
                    <a:satMod val="175000"/>
                    <a:alpha val="40000"/>
                  </a:schemeClr>
                </a:glow>
                <a:outerShdw blurRad="25500" dist="23000" dir="7020000" algn="tl">
                  <a:srgbClr val="000000">
                    <a:alpha val="50000"/>
                  </a:srgbClr>
                </a:outerShdw>
              </a:effectLst>
            </a:endParaRPr>
          </a:p>
        </p:txBody>
      </p:sp>
      <p:sp>
        <p:nvSpPr>
          <p:cNvPr id="3" name="Prostokąt 2"/>
          <p:cNvSpPr/>
          <p:nvPr/>
        </p:nvSpPr>
        <p:spPr>
          <a:xfrm>
            <a:off x="0" y="6688723"/>
            <a:ext cx="4572000" cy="169277"/>
          </a:xfrm>
          <a:prstGeom prst="rect">
            <a:avLst/>
          </a:prstGeom>
        </p:spPr>
        <p:txBody>
          <a:bodyPr>
            <a:spAutoFit/>
          </a:bodyPr>
          <a:lstStyle/>
          <a:p>
            <a:r>
              <a:rPr lang="pl-PL" sz="500" dirty="0" smtClean="0"/>
              <a:t>https://s3.amazonaws.com/</a:t>
            </a:r>
            <a:r>
              <a:rPr lang="pl-PL" sz="500" dirty="0" err="1" smtClean="0"/>
              <a:t>re-work-production</a:t>
            </a:r>
            <a:r>
              <a:rPr lang="pl-PL" sz="500" dirty="0" smtClean="0"/>
              <a:t>/</a:t>
            </a:r>
            <a:r>
              <a:rPr lang="pl-PL" sz="500" dirty="0" err="1" smtClean="0"/>
              <a:t>post_images</a:t>
            </a:r>
            <a:r>
              <a:rPr lang="pl-PL" sz="500" dirty="0" smtClean="0"/>
              <a:t>/344/</a:t>
            </a:r>
            <a:r>
              <a:rPr lang="pl-PL" sz="500" dirty="0" err="1" smtClean="0"/>
              <a:t>IoT_globe</a:t>
            </a:r>
            <a:r>
              <a:rPr lang="pl-PL" sz="500" dirty="0" smtClean="0"/>
              <a:t>/original.jpg?1491555882</a:t>
            </a:r>
            <a:endParaRPr lang="pl-PL" sz="500"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42910" y="1785926"/>
            <a:ext cx="8215370" cy="1362075"/>
          </a:xfrm>
        </p:spPr>
        <p:txBody>
          <a:bodyPr>
            <a:noAutofit/>
          </a:bodyPr>
          <a:lstStyle/>
          <a:p>
            <a:r>
              <a:rPr lang="pl-PL" sz="7200" dirty="0" smtClean="0">
                <a:ln w="18000">
                  <a:solidFill>
                    <a:schemeClr val="accent2">
                      <a:satMod val="140000"/>
                    </a:schemeClr>
                  </a:solidFill>
                  <a:prstDash val="solid"/>
                  <a:miter lim="800000"/>
                </a:ln>
                <a:solidFill>
                  <a:schemeClr val="tx1"/>
                </a:solidFill>
                <a:effectLst>
                  <a:glow rad="101600">
                    <a:schemeClr val="accent1">
                      <a:satMod val="175000"/>
                      <a:alpha val="40000"/>
                    </a:schemeClr>
                  </a:glow>
                  <a:outerShdw blurRad="25500" dist="23000" dir="7020000" algn="tl">
                    <a:srgbClr val="000000">
                      <a:alpha val="50000"/>
                    </a:srgbClr>
                  </a:outerShdw>
                </a:effectLst>
              </a:rPr>
              <a:t>Aktualizuj system operacyjny</a:t>
            </a:r>
            <a:endParaRPr lang="pl-PL" sz="7200" dirty="0">
              <a:ln w="18000">
                <a:solidFill>
                  <a:schemeClr val="accent2">
                    <a:satMod val="140000"/>
                  </a:schemeClr>
                </a:solidFill>
                <a:prstDash val="solid"/>
                <a:miter lim="800000"/>
              </a:ln>
              <a:solidFill>
                <a:schemeClr val="tx1"/>
              </a:solidFill>
              <a:effectLst>
                <a:glow rad="101600">
                  <a:schemeClr val="accent1">
                    <a:satMod val="175000"/>
                    <a:alpha val="40000"/>
                  </a:schemeClr>
                </a:glow>
                <a:outerShdw blurRad="25500" dist="23000" dir="7020000" algn="tl">
                  <a:srgbClr val="000000">
                    <a:alpha val="50000"/>
                  </a:srgbClr>
                </a:outerShdw>
              </a:effectLst>
            </a:endParaRPr>
          </a:p>
        </p:txBody>
      </p:sp>
      <p:sp>
        <p:nvSpPr>
          <p:cNvPr id="3" name="Symbol zastępczy tekstu 2"/>
          <p:cNvSpPr>
            <a:spLocks noGrp="1"/>
          </p:cNvSpPr>
          <p:nvPr>
            <p:ph type="body" idx="1"/>
          </p:nvPr>
        </p:nvSpPr>
        <p:spPr>
          <a:xfrm>
            <a:off x="3643306" y="3571876"/>
            <a:ext cx="5500694" cy="3286124"/>
          </a:xfrm>
          <a:prstGeom prst="cloud">
            <a:avLst/>
          </a:prstGeo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pl-PL" sz="24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 Dzięki temu oprogramowanie oraz aplikacje, z których korzystasz będą zawsze w pełni chronione. </a:t>
            </a:r>
          </a:p>
          <a:p>
            <a:endParaRPr lang="pl-PL" dirty="0"/>
          </a:p>
        </p:txBody>
      </p:sp>
      <p:sp>
        <p:nvSpPr>
          <p:cNvPr id="4" name="Prostokąt 3"/>
          <p:cNvSpPr/>
          <p:nvPr/>
        </p:nvSpPr>
        <p:spPr>
          <a:xfrm>
            <a:off x="7143768" y="6688723"/>
            <a:ext cx="4572000" cy="169277"/>
          </a:xfrm>
          <a:prstGeom prst="rect">
            <a:avLst/>
          </a:prstGeom>
        </p:spPr>
        <p:txBody>
          <a:bodyPr>
            <a:spAutoFit/>
          </a:bodyPr>
          <a:lstStyle/>
          <a:p>
            <a:r>
              <a:rPr lang="pl-PL" sz="500" dirty="0" smtClean="0"/>
              <a:t>https://i.ytimg.com/vi/NeULhhnui1Y/maxresdefault.jpg</a:t>
            </a:r>
            <a:endParaRPr lang="pl-PL" sz="500"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43174" y="928670"/>
            <a:ext cx="8477280" cy="1443024"/>
          </a:xfrm>
        </p:spPr>
        <p:txBody>
          <a:bodyPr>
            <a:noAutofit/>
          </a:bodyPr>
          <a:lstStyle/>
          <a:p>
            <a:r>
              <a:rPr lang="pl-PL" sz="6000" dirty="0" smtClean="0">
                <a:ln w="18000">
                  <a:solidFill>
                    <a:schemeClr val="accent2">
                      <a:satMod val="140000"/>
                    </a:schemeClr>
                  </a:solidFill>
                  <a:prstDash val="solid"/>
                  <a:miter lim="800000"/>
                </a:ln>
                <a:solidFill>
                  <a:schemeClr val="tx1"/>
                </a:solidFill>
                <a:effectLst>
                  <a:glow rad="101600">
                    <a:schemeClr val="accent1">
                      <a:satMod val="175000"/>
                      <a:alpha val="40000"/>
                    </a:schemeClr>
                  </a:glow>
                  <a:outerShdw blurRad="25500" dist="23000" dir="7020000" algn="tl">
                    <a:srgbClr val="000000">
                      <a:alpha val="50000"/>
                    </a:srgbClr>
                  </a:outerShdw>
                </a:effectLst>
              </a:rPr>
              <a:t>Korzystaj</a:t>
            </a:r>
            <a:r>
              <a:rPr lang="pl-PL" sz="7200" dirty="0" smtClean="0">
                <a:ln w="18000">
                  <a:solidFill>
                    <a:schemeClr val="accent2">
                      <a:satMod val="140000"/>
                    </a:schemeClr>
                  </a:solidFill>
                  <a:prstDash val="solid"/>
                  <a:miter lim="800000"/>
                </a:ln>
                <a:solidFill>
                  <a:schemeClr val="tx1"/>
                </a:solidFill>
                <a:effectLst>
                  <a:glow rad="101600">
                    <a:schemeClr val="accent1">
                      <a:satMod val="175000"/>
                      <a:alpha val="40000"/>
                    </a:schemeClr>
                  </a:glow>
                  <a:outerShdw blurRad="25500" dist="23000" dir="7020000" algn="tl">
                    <a:srgbClr val="000000">
                      <a:alpha val="50000"/>
                    </a:srgbClr>
                  </a:outerShdw>
                </a:effectLst>
              </a:rPr>
              <a:t> </a:t>
            </a:r>
            <a:r>
              <a:rPr lang="pl-PL" sz="6000" dirty="0" smtClean="0">
                <a:ln w="18000">
                  <a:solidFill>
                    <a:schemeClr val="accent2">
                      <a:satMod val="140000"/>
                    </a:schemeClr>
                  </a:solidFill>
                  <a:prstDash val="solid"/>
                  <a:miter lim="800000"/>
                </a:ln>
                <a:solidFill>
                  <a:schemeClr val="tx1"/>
                </a:solidFill>
                <a:effectLst>
                  <a:glow rad="101600">
                    <a:schemeClr val="accent1">
                      <a:satMod val="175000"/>
                      <a:alpha val="40000"/>
                    </a:schemeClr>
                  </a:glow>
                  <a:outerShdw blurRad="25500" dist="23000" dir="7020000" algn="tl">
                    <a:srgbClr val="000000">
                      <a:alpha val="50000"/>
                    </a:srgbClr>
                  </a:outerShdw>
                </a:effectLst>
              </a:rPr>
              <a:t>z programów antywirusowych</a:t>
            </a:r>
            <a:endParaRPr lang="pl-PL" sz="6000" dirty="0">
              <a:ln w="18000">
                <a:solidFill>
                  <a:schemeClr val="accent2">
                    <a:satMod val="140000"/>
                  </a:schemeClr>
                </a:solidFill>
                <a:prstDash val="solid"/>
                <a:miter lim="800000"/>
              </a:ln>
              <a:solidFill>
                <a:schemeClr val="tx1"/>
              </a:solidFill>
              <a:effectLst>
                <a:glow rad="101600">
                  <a:schemeClr val="accent1">
                    <a:satMod val="175000"/>
                    <a:alpha val="40000"/>
                  </a:schemeClr>
                </a:glow>
                <a:outerShdw blurRad="25500" dist="23000" dir="7020000" algn="tl">
                  <a:srgbClr val="000000">
                    <a:alpha val="50000"/>
                  </a:srgbClr>
                </a:outerShdw>
              </a:effectLst>
            </a:endParaRPr>
          </a:p>
        </p:txBody>
      </p:sp>
      <p:sp>
        <p:nvSpPr>
          <p:cNvPr id="3" name="Symbol zastępczy tekstu 2"/>
          <p:cNvSpPr>
            <a:spLocks noGrp="1"/>
          </p:cNvSpPr>
          <p:nvPr>
            <p:ph type="body" idx="1"/>
          </p:nvPr>
        </p:nvSpPr>
        <p:spPr>
          <a:xfrm>
            <a:off x="0" y="3143248"/>
            <a:ext cx="6286512" cy="3714752"/>
          </a:xfrm>
          <a:prstGeom prst="cloud">
            <a:avLst/>
          </a:prstGeo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r>
              <a:rPr lang="pl-PL" sz="36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Program komputerowy, którego celem jest wykrywanie, zwalczanie i usuwanie wirusów komputerowych. Współcześnie najczęściej jest to element pakietu programów chroniących komputer także przed wieloma innymi zagrożeniami.</a:t>
            </a:r>
          </a:p>
          <a:p>
            <a:endParaRPr lang="pl-PL" dirty="0"/>
          </a:p>
        </p:txBody>
      </p:sp>
      <p:sp>
        <p:nvSpPr>
          <p:cNvPr id="4" name="Prostokąt 3"/>
          <p:cNvSpPr/>
          <p:nvPr/>
        </p:nvSpPr>
        <p:spPr>
          <a:xfrm>
            <a:off x="7000892" y="6688723"/>
            <a:ext cx="4572000" cy="169277"/>
          </a:xfrm>
          <a:prstGeom prst="rect">
            <a:avLst/>
          </a:prstGeom>
        </p:spPr>
        <p:txBody>
          <a:bodyPr>
            <a:spAutoFit/>
          </a:bodyPr>
          <a:lstStyle/>
          <a:p>
            <a:r>
              <a:rPr lang="pl-PL" sz="500" dirty="0" smtClean="0"/>
              <a:t>https://i.ytimg.com/vi/NeULhhnui1Y/maxresdefault.jpg</a:t>
            </a:r>
            <a:endParaRPr lang="pl-PL" sz="500"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42910" y="1357298"/>
            <a:ext cx="7239000" cy="1362075"/>
          </a:xfrm>
        </p:spPr>
        <p:txBody>
          <a:bodyPr>
            <a:noAutofit/>
          </a:bodyPr>
          <a:lstStyle/>
          <a:p>
            <a:r>
              <a:rPr lang="pl-PL" sz="5400" dirty="0" smtClean="0">
                <a:ln w="18000">
                  <a:solidFill>
                    <a:schemeClr val="accent2">
                      <a:satMod val="140000"/>
                    </a:schemeClr>
                  </a:solidFill>
                  <a:prstDash val="solid"/>
                  <a:miter lim="800000"/>
                </a:ln>
                <a:solidFill>
                  <a:schemeClr val="tx1"/>
                </a:solidFill>
                <a:effectLst>
                  <a:glow rad="101600">
                    <a:schemeClr val="accent1">
                      <a:satMod val="175000"/>
                      <a:alpha val="40000"/>
                    </a:schemeClr>
                  </a:glow>
                  <a:outerShdw blurRad="25500" dist="23000" dir="7020000" algn="tl">
                    <a:srgbClr val="000000">
                      <a:alpha val="50000"/>
                    </a:srgbClr>
                  </a:outerShdw>
                </a:effectLst>
              </a:rPr>
              <a:t>Podejrzane wiadomości od razu wyrzucaj do kosza</a:t>
            </a:r>
            <a:endParaRPr lang="pl-PL" sz="5400" dirty="0">
              <a:ln w="18000">
                <a:solidFill>
                  <a:schemeClr val="accent2">
                    <a:satMod val="140000"/>
                  </a:schemeClr>
                </a:solidFill>
                <a:prstDash val="solid"/>
                <a:miter lim="800000"/>
              </a:ln>
              <a:solidFill>
                <a:schemeClr val="tx1"/>
              </a:solidFill>
              <a:effectLst>
                <a:glow rad="101600">
                  <a:schemeClr val="accent1">
                    <a:satMod val="175000"/>
                    <a:alpha val="40000"/>
                  </a:schemeClr>
                </a:glow>
                <a:outerShdw blurRad="25500" dist="23000" dir="7020000" algn="tl">
                  <a:srgbClr val="000000">
                    <a:alpha val="50000"/>
                  </a:srgbClr>
                </a:outerShdw>
              </a:effectLst>
            </a:endParaRPr>
          </a:p>
        </p:txBody>
      </p:sp>
      <p:sp>
        <p:nvSpPr>
          <p:cNvPr id="3" name="Symbol zastępczy tekstu 2"/>
          <p:cNvSpPr>
            <a:spLocks noGrp="1"/>
          </p:cNvSpPr>
          <p:nvPr>
            <p:ph type="body" idx="1"/>
          </p:nvPr>
        </p:nvSpPr>
        <p:spPr>
          <a:xfrm>
            <a:off x="4357686" y="3929066"/>
            <a:ext cx="4643470" cy="2571752"/>
          </a:xfrm>
          <a:prstGeom prst="cloud">
            <a:avLst/>
          </a:prstGeo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pl-PL" dirty="0" smtClean="0"/>
              <a:t> </a:t>
            </a:r>
            <a:r>
              <a:rPr lang="pl-PL" sz="2600" dirty="0" smtClean="0">
                <a:ln w="18415" cmpd="sng">
                  <a:solidFill>
                    <a:schemeClr val="accent4">
                      <a:lumMod val="50000"/>
                    </a:schemeClr>
                  </a:solidFill>
                  <a:prstDash val="solid"/>
                </a:ln>
                <a:solidFill>
                  <a:schemeClr val="accent4">
                    <a:lumMod val="75000"/>
                  </a:schemeClr>
                </a:solidFill>
                <a:effectLst>
                  <a:outerShdw blurRad="63500" dir="3600000" algn="tl" rotWithShape="0">
                    <a:srgbClr val="000000">
                      <a:alpha val="70000"/>
                    </a:srgbClr>
                  </a:outerShdw>
                </a:effectLst>
              </a:rPr>
              <a:t>Usuwaj e-maile ze spamem i nie otwieraj zawartych w nich linków ani załączników.</a:t>
            </a:r>
            <a:endParaRPr lang="pl-PL" sz="2600" dirty="0" smtClean="0">
              <a:ln w="18415" cmpd="sng">
                <a:solidFill>
                  <a:schemeClr val="accent4">
                    <a:lumMod val="50000"/>
                  </a:schemeClr>
                </a:solidFill>
                <a:prstDash val="solid"/>
              </a:ln>
              <a:solidFill>
                <a:schemeClr val="accent4">
                  <a:lumMod val="75000"/>
                </a:schemeClr>
              </a:solidFill>
            </a:endParaRPr>
          </a:p>
        </p:txBody>
      </p:sp>
      <p:sp>
        <p:nvSpPr>
          <p:cNvPr id="4" name="Prostokąt 3"/>
          <p:cNvSpPr/>
          <p:nvPr/>
        </p:nvSpPr>
        <p:spPr>
          <a:xfrm>
            <a:off x="7215206" y="6688723"/>
            <a:ext cx="4572000" cy="169277"/>
          </a:xfrm>
          <a:prstGeom prst="rect">
            <a:avLst/>
          </a:prstGeom>
        </p:spPr>
        <p:txBody>
          <a:bodyPr>
            <a:spAutoFit/>
          </a:bodyPr>
          <a:lstStyle/>
          <a:p>
            <a:r>
              <a:rPr lang="pl-PL" sz="500" dirty="0" smtClean="0"/>
              <a:t>https://i.ytimg.com/vi/NeULhhnui1Y/maxresdefault.jpg</a:t>
            </a:r>
            <a:endParaRPr lang="pl-PL" sz="500"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57224" y="1357298"/>
            <a:ext cx="7239000" cy="1362075"/>
          </a:xfrm>
        </p:spPr>
        <p:txBody>
          <a:bodyPr>
            <a:noAutofit/>
          </a:bodyPr>
          <a:lstStyle/>
          <a:p>
            <a:pPr algn="just"/>
            <a:r>
              <a:rPr lang="pl-PL" sz="7200" dirty="0" smtClean="0">
                <a:ln w="18000">
                  <a:solidFill>
                    <a:schemeClr val="accent2">
                      <a:satMod val="140000"/>
                    </a:schemeClr>
                  </a:solidFill>
                  <a:prstDash val="solid"/>
                  <a:miter lim="800000"/>
                </a:ln>
                <a:solidFill>
                  <a:schemeClr val="tx1"/>
                </a:solidFill>
                <a:effectLst>
                  <a:glow rad="101600">
                    <a:schemeClr val="accent2">
                      <a:satMod val="175000"/>
                      <a:alpha val="40000"/>
                    </a:schemeClr>
                  </a:glow>
                  <a:outerShdw blurRad="25500" dist="23000" dir="7020000" algn="tl">
                    <a:srgbClr val="000000">
                      <a:alpha val="50000"/>
                    </a:srgbClr>
                  </a:outerShdw>
                </a:effectLst>
              </a:rPr>
              <a:t>Bezpieczne hasła</a:t>
            </a:r>
            <a:endParaRPr lang="pl-PL" sz="7200" dirty="0">
              <a:ln w="18000">
                <a:solidFill>
                  <a:schemeClr val="accent2">
                    <a:satMod val="140000"/>
                  </a:schemeClr>
                </a:solidFill>
                <a:prstDash val="solid"/>
                <a:miter lim="800000"/>
              </a:ln>
              <a:solidFill>
                <a:schemeClr val="tx1"/>
              </a:solidFill>
              <a:effectLst>
                <a:glow rad="101600">
                  <a:schemeClr val="accent2">
                    <a:satMod val="175000"/>
                    <a:alpha val="40000"/>
                  </a:schemeClr>
                </a:glow>
                <a:outerShdw blurRad="25500" dist="23000" dir="7020000" algn="tl">
                  <a:srgbClr val="000000">
                    <a:alpha val="50000"/>
                  </a:srgbClr>
                </a:outerShdw>
              </a:effectLst>
            </a:endParaRPr>
          </a:p>
        </p:txBody>
      </p:sp>
      <p:sp>
        <p:nvSpPr>
          <p:cNvPr id="3" name="Symbol zastępczy tekstu 2"/>
          <p:cNvSpPr>
            <a:spLocks noGrp="1"/>
          </p:cNvSpPr>
          <p:nvPr>
            <p:ph type="body" idx="1"/>
          </p:nvPr>
        </p:nvSpPr>
        <p:spPr>
          <a:xfrm>
            <a:off x="3929058" y="3857628"/>
            <a:ext cx="5214942" cy="2786058"/>
          </a:xfrm>
          <a:prstGeom prst="cloud">
            <a:avLst/>
          </a:prstGeom>
        </p:spPr>
        <p:style>
          <a:lnRef idx="1">
            <a:schemeClr val="dk1"/>
          </a:lnRef>
          <a:fillRef idx="2">
            <a:schemeClr val="dk1"/>
          </a:fillRef>
          <a:effectRef idx="1">
            <a:schemeClr val="dk1"/>
          </a:effectRef>
          <a:fontRef idx="minor">
            <a:schemeClr val="dk1"/>
          </a:fontRef>
        </p:style>
        <p:txBody>
          <a:bodyPr>
            <a:normAutofit/>
          </a:bodyPr>
          <a:lstStyle/>
          <a:p>
            <a:r>
              <a:rPr lang="pl-PL" dirty="0" smtClean="0">
                <a:ln w="18415" cmpd="sng">
                  <a:solidFill>
                    <a:schemeClr val="accent4">
                      <a:lumMod val="50000"/>
                    </a:schemeClr>
                  </a:solidFill>
                  <a:prstDash val="solid"/>
                </a:ln>
                <a:solidFill>
                  <a:schemeClr val="accent4">
                    <a:lumMod val="75000"/>
                  </a:schemeClr>
                </a:solidFill>
                <a:effectLst>
                  <a:outerShdw blurRad="63500" dir="3600000" algn="tl" rotWithShape="0">
                    <a:srgbClr val="000000">
                      <a:alpha val="70000"/>
                    </a:srgbClr>
                  </a:outerShdw>
                </a:effectLst>
              </a:rPr>
              <a:t>Wymyślaj trudne hasła, najlepiej w ogóle nie z wiązane z tobą. Najlepiej oddzielne do wszystkich kont.</a:t>
            </a:r>
            <a:endParaRPr lang="pl-PL" dirty="0">
              <a:ln w="18415" cmpd="sng">
                <a:solidFill>
                  <a:schemeClr val="accent4">
                    <a:lumMod val="50000"/>
                  </a:schemeClr>
                </a:solidFill>
                <a:prstDash val="solid"/>
              </a:ln>
              <a:solidFill>
                <a:schemeClr val="accent4">
                  <a:lumMod val="75000"/>
                </a:schemeClr>
              </a:solidFill>
              <a:effectLst>
                <a:outerShdw blurRad="63500" dir="3600000" algn="tl" rotWithShape="0">
                  <a:srgbClr val="000000">
                    <a:alpha val="70000"/>
                  </a:srgbClr>
                </a:outerShdw>
              </a:effectLst>
            </a:endParaRPr>
          </a:p>
        </p:txBody>
      </p:sp>
      <p:sp>
        <p:nvSpPr>
          <p:cNvPr id="4" name="Prostokąt 3"/>
          <p:cNvSpPr/>
          <p:nvPr/>
        </p:nvSpPr>
        <p:spPr>
          <a:xfrm>
            <a:off x="7072330" y="6688723"/>
            <a:ext cx="4572000" cy="169277"/>
          </a:xfrm>
          <a:prstGeom prst="rect">
            <a:avLst/>
          </a:prstGeom>
        </p:spPr>
        <p:txBody>
          <a:bodyPr>
            <a:spAutoFit/>
          </a:bodyPr>
          <a:lstStyle/>
          <a:p>
            <a:r>
              <a:rPr lang="pl-PL" sz="500" dirty="0" smtClean="0"/>
              <a:t>https://i.ytimg.com/vi/NeULhhnui1Y/maxresdefault.jpg</a:t>
            </a:r>
            <a:endParaRPr lang="pl-PL" sz="500"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214414" y="1357298"/>
            <a:ext cx="7239000" cy="1362075"/>
          </a:xfrm>
        </p:spPr>
        <p:txBody>
          <a:bodyPr>
            <a:noAutofit/>
          </a:bodyPr>
          <a:lstStyle/>
          <a:p>
            <a:r>
              <a:rPr lang="pl-PL" sz="4400" dirty="0" smtClean="0">
                <a:ln w="18000">
                  <a:solidFill>
                    <a:schemeClr val="accent2">
                      <a:satMod val="140000"/>
                    </a:schemeClr>
                  </a:solidFill>
                  <a:prstDash val="solid"/>
                  <a:miter lim="800000"/>
                </a:ln>
                <a:solidFill>
                  <a:schemeClr val="tx1"/>
                </a:solidFill>
                <a:effectLst>
                  <a:glow rad="101600">
                    <a:schemeClr val="accent2">
                      <a:satMod val="175000"/>
                      <a:alpha val="40000"/>
                    </a:schemeClr>
                  </a:glow>
                  <a:outerShdw blurRad="25500" dist="23000" dir="7020000" algn="tl">
                    <a:srgbClr val="000000">
                      <a:alpha val="50000"/>
                    </a:srgbClr>
                  </a:outerShdw>
                </a:effectLst>
              </a:rPr>
              <a:t>Nie podawaj zbyt dużej ilości informacji o sobie:</a:t>
            </a:r>
            <a:endParaRPr lang="pl-PL" sz="4400" dirty="0">
              <a:ln w="18000">
                <a:solidFill>
                  <a:schemeClr val="accent2">
                    <a:satMod val="140000"/>
                  </a:schemeClr>
                </a:solidFill>
                <a:prstDash val="solid"/>
                <a:miter lim="800000"/>
              </a:ln>
              <a:solidFill>
                <a:schemeClr val="tx1"/>
              </a:solidFill>
              <a:effectLst>
                <a:glow rad="101600">
                  <a:schemeClr val="accent2">
                    <a:satMod val="175000"/>
                    <a:alpha val="40000"/>
                  </a:schemeClr>
                </a:glow>
                <a:outerShdw blurRad="25500" dist="23000" dir="7020000" algn="tl">
                  <a:srgbClr val="000000">
                    <a:alpha val="50000"/>
                  </a:srgbClr>
                </a:outerShdw>
              </a:effectLst>
            </a:endParaRPr>
          </a:p>
        </p:txBody>
      </p:sp>
      <p:sp>
        <p:nvSpPr>
          <p:cNvPr id="3" name="Symbol zastępczy tekstu 2"/>
          <p:cNvSpPr>
            <a:spLocks noGrp="1"/>
          </p:cNvSpPr>
          <p:nvPr>
            <p:ph type="body" idx="1"/>
          </p:nvPr>
        </p:nvSpPr>
        <p:spPr>
          <a:xfrm>
            <a:off x="357158" y="3143248"/>
            <a:ext cx="6143636" cy="3714752"/>
          </a:xfrm>
          <a:prstGeom prst="cloud">
            <a:avLst/>
          </a:prstGeom>
        </p:spPr>
        <p:style>
          <a:lnRef idx="1">
            <a:schemeClr val="accent1"/>
          </a:lnRef>
          <a:fillRef idx="2">
            <a:schemeClr val="accent1"/>
          </a:fillRef>
          <a:effectRef idx="1">
            <a:schemeClr val="accent1"/>
          </a:effectRef>
          <a:fontRef idx="minor">
            <a:schemeClr val="dk1"/>
          </a:fontRef>
        </p:style>
        <p:txBody>
          <a:bodyPr>
            <a:normAutofit fontScale="92500"/>
          </a:bodyPr>
          <a:lstStyle/>
          <a:p>
            <a:r>
              <a:rPr lang="pl-PL" dirty="0" smtClean="0">
                <a:ln w="18415" cmpd="sng">
                  <a:solidFill>
                    <a:schemeClr val="accent4">
                      <a:lumMod val="50000"/>
                    </a:schemeClr>
                  </a:solidFill>
                  <a:prstDash val="solid"/>
                </a:ln>
                <a:solidFill>
                  <a:srgbClr val="002060"/>
                </a:solidFill>
                <a:effectLst>
                  <a:outerShdw blurRad="63500" dir="3600000" algn="tl" rotWithShape="0">
                    <a:srgbClr val="000000">
                      <a:alpha val="70000"/>
                    </a:srgbClr>
                  </a:outerShdw>
                </a:effectLst>
              </a:rPr>
              <a:t> Użytkownicy portali </a:t>
            </a:r>
            <a:r>
              <a:rPr lang="pl-PL" dirty="0" err="1" smtClean="0">
                <a:ln w="18415" cmpd="sng">
                  <a:solidFill>
                    <a:schemeClr val="accent4">
                      <a:lumMod val="50000"/>
                    </a:schemeClr>
                  </a:solidFill>
                  <a:prstDash val="solid"/>
                </a:ln>
                <a:solidFill>
                  <a:srgbClr val="002060"/>
                </a:solidFill>
                <a:effectLst>
                  <a:outerShdw blurRad="63500" dir="3600000" algn="tl" rotWithShape="0">
                    <a:srgbClr val="000000">
                      <a:alpha val="70000"/>
                    </a:srgbClr>
                  </a:outerShdw>
                </a:effectLst>
              </a:rPr>
              <a:t>społecznościowych</a:t>
            </a:r>
            <a:r>
              <a:rPr lang="pl-PL" dirty="0" smtClean="0">
                <a:ln w="18415" cmpd="sng">
                  <a:solidFill>
                    <a:schemeClr val="accent4">
                      <a:lumMod val="50000"/>
                    </a:schemeClr>
                  </a:solidFill>
                  <a:prstDash val="solid"/>
                </a:ln>
                <a:solidFill>
                  <a:srgbClr val="002060"/>
                </a:solidFill>
                <a:effectLst>
                  <a:outerShdw blurRad="63500" dir="3600000" algn="tl" rotWithShape="0">
                    <a:srgbClr val="000000">
                      <a:alpha val="70000"/>
                    </a:srgbClr>
                  </a:outerShdw>
                </a:effectLst>
              </a:rPr>
              <a:t>  nie powinni udostępniać szczegółowych informacji o sobie, należy także unikać podawania na profilu takich prywatnych danych, jak adres domowy, numer telefonu, a nawet imię i nazwisko</a:t>
            </a:r>
          </a:p>
          <a:p>
            <a:endParaRPr lang="pl-PL" dirty="0"/>
          </a:p>
        </p:txBody>
      </p:sp>
      <p:sp>
        <p:nvSpPr>
          <p:cNvPr id="4" name="Prostokąt 3"/>
          <p:cNvSpPr/>
          <p:nvPr/>
        </p:nvSpPr>
        <p:spPr>
          <a:xfrm>
            <a:off x="7286644" y="6688723"/>
            <a:ext cx="4572000" cy="169277"/>
          </a:xfrm>
          <a:prstGeom prst="rect">
            <a:avLst/>
          </a:prstGeom>
        </p:spPr>
        <p:txBody>
          <a:bodyPr>
            <a:spAutoFit/>
          </a:bodyPr>
          <a:lstStyle/>
          <a:p>
            <a:r>
              <a:rPr lang="pl-PL" sz="500" dirty="0" smtClean="0"/>
              <a:t>https://i.ytimg.com/vi/NeULhhnui1Y/maxresdefault.jpg</a:t>
            </a:r>
            <a:endParaRPr lang="pl-PL" sz="500"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5000628" y="0"/>
            <a:ext cx="7262834" cy="2286000"/>
          </a:xfrm>
        </p:spPr>
        <p:txBody>
          <a:bodyPr>
            <a:normAutofit/>
            <a:scene3d>
              <a:camera prst="isometricOffAxis1Right"/>
              <a:lightRig rig="threePt" dir="t"/>
            </a:scene3d>
          </a:bodyPr>
          <a:lstStyle/>
          <a:p>
            <a:r>
              <a:rPr lang="pl-PL" sz="2800" dirty="0" smtClean="0"/>
              <a:t>#</a:t>
            </a:r>
            <a:r>
              <a:rPr lang="pl-PL" sz="2800" i="1" dirty="0" err="1" smtClean="0"/>
              <a:t>klikajbezpiecznie</a:t>
            </a:r>
            <a:endParaRPr lang="pl-PL" sz="2800" i="1" dirty="0"/>
          </a:p>
        </p:txBody>
      </p:sp>
      <p:sp>
        <p:nvSpPr>
          <p:cNvPr id="4" name="Prostokąt 3"/>
          <p:cNvSpPr/>
          <p:nvPr/>
        </p:nvSpPr>
        <p:spPr>
          <a:xfrm>
            <a:off x="-928726" y="5572140"/>
            <a:ext cx="4643470" cy="646331"/>
          </a:xfrm>
          <a:prstGeom prst="rect">
            <a:avLst/>
          </a:prstGeom>
        </p:spPr>
        <p:txBody>
          <a:bodyPr wrap="square">
            <a:spAutoFit/>
            <a:scene3d>
              <a:camera prst="isometricOffAxis1Left"/>
              <a:lightRig rig="threePt" dir="t"/>
            </a:scene3d>
          </a:bodyPr>
          <a:lstStyle/>
          <a:p>
            <a:r>
              <a:rPr lang="pl-PL" sz="3600" dirty="0" smtClean="0"/>
              <a:t>#</a:t>
            </a:r>
            <a:r>
              <a:rPr lang="pl-PL" sz="3600" i="1" dirty="0" err="1" smtClean="0"/>
              <a:t>klikajbezpiecznie</a:t>
            </a:r>
            <a:endParaRPr lang="pl-PL" sz="3600" i="1" dirty="0"/>
          </a:p>
        </p:txBody>
      </p:sp>
      <p:sp>
        <p:nvSpPr>
          <p:cNvPr id="5" name="Prostokąt 4"/>
          <p:cNvSpPr/>
          <p:nvPr/>
        </p:nvSpPr>
        <p:spPr>
          <a:xfrm>
            <a:off x="571472" y="2643182"/>
            <a:ext cx="8186857" cy="1107996"/>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pl-PL" sz="6600" b="1" spc="150" dirty="0" smtClean="0">
                <a:ln w="11430" cmpd="sng"/>
                <a:gradFill>
                  <a:gsLst>
                    <a:gs pos="0">
                      <a:srgbClr val="CCCCFF"/>
                    </a:gs>
                    <a:gs pos="17999">
                      <a:srgbClr val="99CCFF"/>
                    </a:gs>
                    <a:gs pos="36000">
                      <a:srgbClr val="9966FF"/>
                    </a:gs>
                    <a:gs pos="61000">
                      <a:srgbClr val="CC99FF"/>
                    </a:gs>
                    <a:gs pos="82001">
                      <a:srgbClr val="99CCFF"/>
                    </a:gs>
                    <a:gs pos="100000">
                      <a:srgbClr val="CCCCFF"/>
                    </a:gs>
                  </a:gsLst>
                  <a:lin ang="2700000" scaled="0"/>
                </a:gradFill>
                <a:effectLst>
                  <a:glow rad="101600">
                    <a:srgbClr val="FF0000">
                      <a:alpha val="60000"/>
                    </a:srgbClr>
                  </a:glow>
                  <a:outerShdw blurRad="25400" algn="tl" rotWithShape="0">
                    <a:srgbClr val="000000">
                      <a:alpha val="27000"/>
                    </a:srgbClr>
                  </a:outerShdw>
                </a:effectLst>
              </a:rPr>
              <a:t>#</a:t>
            </a:r>
            <a:r>
              <a:rPr lang="pl-PL" sz="6600" b="1" i="1" spc="150" dirty="0" err="1" smtClean="0">
                <a:ln w="11430" cmpd="sng"/>
                <a:gradFill>
                  <a:gsLst>
                    <a:gs pos="0">
                      <a:srgbClr val="CCCCFF"/>
                    </a:gs>
                    <a:gs pos="17999">
                      <a:srgbClr val="99CCFF"/>
                    </a:gs>
                    <a:gs pos="36000">
                      <a:srgbClr val="9966FF"/>
                    </a:gs>
                    <a:gs pos="61000">
                      <a:srgbClr val="CC99FF"/>
                    </a:gs>
                    <a:gs pos="82001">
                      <a:srgbClr val="99CCFF"/>
                    </a:gs>
                    <a:gs pos="100000">
                      <a:srgbClr val="CCCCFF"/>
                    </a:gs>
                  </a:gsLst>
                  <a:lin ang="2700000" scaled="0"/>
                </a:gradFill>
                <a:effectLst>
                  <a:glow rad="101600">
                    <a:srgbClr val="FF0000">
                      <a:alpha val="60000"/>
                    </a:srgbClr>
                  </a:glow>
                  <a:outerShdw blurRad="25400" algn="tl" rotWithShape="0">
                    <a:srgbClr val="000000">
                      <a:alpha val="27000"/>
                    </a:srgbClr>
                  </a:outerShdw>
                </a:effectLst>
              </a:rPr>
              <a:t>klikajbezpiecznie</a:t>
            </a:r>
            <a:endParaRPr lang="pl-PL" sz="6600" b="1" i="1" spc="150" dirty="0">
              <a:ln w="11430" cmpd="sng"/>
              <a:gradFill>
                <a:gsLst>
                  <a:gs pos="0">
                    <a:srgbClr val="CCCCFF"/>
                  </a:gs>
                  <a:gs pos="17999">
                    <a:srgbClr val="99CCFF"/>
                  </a:gs>
                  <a:gs pos="36000">
                    <a:srgbClr val="9966FF"/>
                  </a:gs>
                  <a:gs pos="61000">
                    <a:srgbClr val="CC99FF"/>
                  </a:gs>
                  <a:gs pos="82001">
                    <a:srgbClr val="99CCFF"/>
                  </a:gs>
                  <a:gs pos="100000">
                    <a:srgbClr val="CCCCFF"/>
                  </a:gs>
                </a:gsLst>
                <a:lin ang="2700000" scaled="0"/>
              </a:gradFill>
              <a:effectLst>
                <a:glow rad="101600">
                  <a:srgbClr val="FF0000">
                    <a:alpha val="60000"/>
                  </a:srgbClr>
                </a:glow>
                <a:outerShdw blurRad="25400" algn="tl" rotWithShape="0">
                  <a:srgbClr val="000000">
                    <a:alpha val="27000"/>
                  </a:srgbClr>
                </a:outerShdw>
              </a:effectLst>
            </a:endParaRPr>
          </a:p>
        </p:txBody>
      </p:sp>
      <p:sp>
        <p:nvSpPr>
          <p:cNvPr id="6" name="Prostokąt 5"/>
          <p:cNvSpPr/>
          <p:nvPr/>
        </p:nvSpPr>
        <p:spPr>
          <a:xfrm>
            <a:off x="6286512" y="1643050"/>
            <a:ext cx="2223686" cy="369332"/>
          </a:xfrm>
          <a:prstGeom prst="rect">
            <a:avLst/>
          </a:prstGeom>
        </p:spPr>
        <p:txBody>
          <a:bodyPr wrap="none">
            <a:spAutoFit/>
            <a:scene3d>
              <a:camera prst="isometricTopUp"/>
              <a:lightRig rig="threePt" dir="t"/>
            </a:scene3d>
          </a:bodyPr>
          <a:lstStyle/>
          <a:p>
            <a:r>
              <a:rPr lang="pl-PL" dirty="0" smtClean="0"/>
              <a:t>#</a:t>
            </a:r>
            <a:r>
              <a:rPr lang="pl-PL" i="1" dirty="0" err="1" smtClean="0"/>
              <a:t>klikajbezpiecznie</a:t>
            </a:r>
            <a:endParaRPr lang="pl-PL" i="1" dirty="0"/>
          </a:p>
        </p:txBody>
      </p:sp>
      <p:sp>
        <p:nvSpPr>
          <p:cNvPr id="7" name="Prostokąt 6"/>
          <p:cNvSpPr/>
          <p:nvPr/>
        </p:nvSpPr>
        <p:spPr>
          <a:xfrm>
            <a:off x="2500298" y="1071546"/>
            <a:ext cx="2223686" cy="369332"/>
          </a:xfrm>
          <a:prstGeom prst="rect">
            <a:avLst/>
          </a:prstGeom>
        </p:spPr>
        <p:txBody>
          <a:bodyPr wrap="none">
            <a:prstTxWarp prst="textArchDown">
              <a:avLst/>
            </a:prstTxWarp>
            <a:spAutoFit/>
          </a:bodyPr>
          <a:lstStyle/>
          <a:p>
            <a:r>
              <a:rPr lang="pl-PL" dirty="0" smtClean="0"/>
              <a:t>#</a:t>
            </a:r>
            <a:r>
              <a:rPr lang="pl-PL" i="1" dirty="0" err="1" smtClean="0"/>
              <a:t>klikajbezpiecznie</a:t>
            </a:r>
            <a:endParaRPr lang="pl-PL" i="1" dirty="0"/>
          </a:p>
        </p:txBody>
      </p:sp>
      <p:sp>
        <p:nvSpPr>
          <p:cNvPr id="8" name="Prostokąt 7"/>
          <p:cNvSpPr/>
          <p:nvPr/>
        </p:nvSpPr>
        <p:spPr>
          <a:xfrm>
            <a:off x="1571604" y="4214818"/>
            <a:ext cx="2223686" cy="369332"/>
          </a:xfrm>
          <a:prstGeom prst="rect">
            <a:avLst/>
          </a:prstGeom>
        </p:spPr>
        <p:txBody>
          <a:bodyPr wrap="none">
            <a:spAutoFit/>
            <a:scene3d>
              <a:camera prst="perspectiveContrastingRightFacing"/>
              <a:lightRig rig="threePt" dir="t"/>
            </a:scene3d>
          </a:bodyPr>
          <a:lstStyle/>
          <a:p>
            <a:r>
              <a:rPr lang="pl-PL" dirty="0" smtClean="0"/>
              <a:t>#</a:t>
            </a:r>
            <a:r>
              <a:rPr lang="pl-PL" i="1" dirty="0" err="1" smtClean="0"/>
              <a:t>klikajbezpiecznie</a:t>
            </a:r>
            <a:endParaRPr lang="pl-PL" i="1" dirty="0"/>
          </a:p>
        </p:txBody>
      </p:sp>
      <p:sp>
        <p:nvSpPr>
          <p:cNvPr id="9" name="Prostokąt 8"/>
          <p:cNvSpPr/>
          <p:nvPr/>
        </p:nvSpPr>
        <p:spPr>
          <a:xfrm>
            <a:off x="6920314" y="5286388"/>
            <a:ext cx="2223686" cy="369332"/>
          </a:xfrm>
          <a:prstGeom prst="rect">
            <a:avLst/>
          </a:prstGeom>
        </p:spPr>
        <p:txBody>
          <a:bodyPr wrap="none">
            <a:prstTxWarp prst="textTriangle">
              <a:avLst/>
            </a:prstTxWarp>
            <a:spAutoFit/>
          </a:bodyPr>
          <a:lstStyle/>
          <a:p>
            <a:r>
              <a:rPr lang="pl-PL" dirty="0" smtClean="0"/>
              <a:t>#</a:t>
            </a:r>
            <a:r>
              <a:rPr lang="pl-PL" i="1" dirty="0" err="1" smtClean="0"/>
              <a:t>klikajbezpiecznie</a:t>
            </a:r>
            <a:endParaRPr lang="pl-PL" i="1" dirty="0"/>
          </a:p>
        </p:txBody>
      </p:sp>
      <p:sp>
        <p:nvSpPr>
          <p:cNvPr id="10" name="Prostokąt 9"/>
          <p:cNvSpPr/>
          <p:nvPr/>
        </p:nvSpPr>
        <p:spPr>
          <a:xfrm>
            <a:off x="3714744" y="5715016"/>
            <a:ext cx="2223686" cy="369332"/>
          </a:xfrm>
          <a:prstGeom prst="rect">
            <a:avLst/>
          </a:prstGeom>
        </p:spPr>
        <p:txBody>
          <a:bodyPr wrap="none">
            <a:spAutoFit/>
          </a:bodyPr>
          <a:lstStyle/>
          <a:p>
            <a:r>
              <a:rPr lang="pl-PL" dirty="0" smtClean="0"/>
              <a:t>#</a:t>
            </a:r>
            <a:r>
              <a:rPr lang="pl-PL" i="1" dirty="0" err="1" smtClean="0"/>
              <a:t>klikajbezpiecznie</a:t>
            </a:r>
            <a:endParaRPr lang="pl-PL" i="1" dirty="0"/>
          </a:p>
        </p:txBody>
      </p:sp>
      <p:sp>
        <p:nvSpPr>
          <p:cNvPr id="11" name="Prostokąt 10"/>
          <p:cNvSpPr/>
          <p:nvPr/>
        </p:nvSpPr>
        <p:spPr>
          <a:xfrm>
            <a:off x="6858000" y="6688723"/>
            <a:ext cx="4572000" cy="169277"/>
          </a:xfrm>
          <a:prstGeom prst="rect">
            <a:avLst/>
          </a:prstGeom>
        </p:spPr>
        <p:txBody>
          <a:bodyPr>
            <a:spAutoFit/>
          </a:bodyPr>
          <a:lstStyle/>
          <a:p>
            <a:r>
              <a:rPr lang="pl-PL" sz="500" dirty="0" smtClean="0"/>
              <a:t>https://i.ytimg.com/vi/NeULhhnui1Y/maxresdefault.jpg</a:t>
            </a:r>
            <a:endParaRPr lang="pl-PL" sz="500"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42910" y="1500174"/>
            <a:ext cx="8286776" cy="2500330"/>
          </a:xfrm>
        </p:spPr>
        <p:txBody>
          <a:bodyPr>
            <a:noAutofit/>
          </a:bodyPr>
          <a:lstStyle/>
          <a:p>
            <a:r>
              <a:rPr lang="pl-PL" sz="7200" dirty="0" smtClean="0">
                <a:ln w="38100" cmpd="sng">
                  <a:solidFill>
                    <a:schemeClr val="tx1"/>
                  </a:solidFill>
                  <a:prstDash val="solid"/>
                </a:ln>
                <a:solidFill>
                  <a:schemeClr val="tx1"/>
                </a:solidFill>
                <a:effectLst>
                  <a:glow rad="228600">
                    <a:schemeClr val="accent4">
                      <a:satMod val="175000"/>
                      <a:alpha val="40000"/>
                    </a:schemeClr>
                  </a:glow>
                  <a:outerShdw blurRad="63500" dir="3600000" algn="tl" rotWithShape="0">
                    <a:srgbClr val="000000">
                      <a:alpha val="70000"/>
                    </a:srgbClr>
                  </a:outerShdw>
                </a:effectLst>
              </a:rPr>
              <a:t>Dziękuję </a:t>
            </a:r>
            <a:br>
              <a:rPr lang="pl-PL" sz="7200" dirty="0" smtClean="0">
                <a:ln w="38100" cmpd="sng">
                  <a:solidFill>
                    <a:schemeClr val="tx1"/>
                  </a:solidFill>
                  <a:prstDash val="solid"/>
                </a:ln>
                <a:solidFill>
                  <a:schemeClr val="tx1"/>
                </a:solidFill>
                <a:effectLst>
                  <a:glow rad="228600">
                    <a:schemeClr val="accent4">
                      <a:satMod val="175000"/>
                      <a:alpha val="40000"/>
                    </a:schemeClr>
                  </a:glow>
                  <a:outerShdw blurRad="63500" dir="3600000" algn="tl" rotWithShape="0">
                    <a:srgbClr val="000000">
                      <a:alpha val="70000"/>
                    </a:srgbClr>
                  </a:outerShdw>
                </a:effectLst>
              </a:rPr>
            </a:br>
            <a:r>
              <a:rPr lang="pl-PL" sz="7200" dirty="0" smtClean="0">
                <a:ln w="38100" cmpd="sng">
                  <a:solidFill>
                    <a:schemeClr val="tx1"/>
                  </a:solidFill>
                  <a:prstDash val="solid"/>
                </a:ln>
                <a:solidFill>
                  <a:schemeClr val="tx1"/>
                </a:solidFill>
                <a:effectLst>
                  <a:glow rad="228600">
                    <a:schemeClr val="accent4">
                      <a:satMod val="175000"/>
                      <a:alpha val="40000"/>
                    </a:schemeClr>
                  </a:glow>
                  <a:outerShdw blurRad="63500" dir="3600000" algn="tl" rotWithShape="0">
                    <a:srgbClr val="000000">
                      <a:alpha val="70000"/>
                    </a:srgbClr>
                  </a:outerShdw>
                </a:effectLst>
              </a:rPr>
              <a:t>za oglądanie </a:t>
            </a:r>
            <a:r>
              <a:rPr lang="pl-PL" sz="7200" dirty="0" smtClean="0">
                <a:ln w="12700" cmpd="sng">
                  <a:solidFill>
                    <a:sysClr val="windowText" lastClr="000000"/>
                  </a:solidFill>
                  <a:prstDash val="solid"/>
                </a:ln>
                <a:solidFill>
                  <a:sysClr val="windowText" lastClr="000000"/>
                </a:solidFill>
                <a:effectLst>
                  <a:glow rad="228600">
                    <a:schemeClr val="accent4">
                      <a:satMod val="175000"/>
                      <a:alpha val="40000"/>
                    </a:schemeClr>
                  </a:glow>
                  <a:outerShdw blurRad="63500" dir="3600000" algn="tl" rotWithShape="0">
                    <a:srgbClr val="000000">
                      <a:alpha val="70000"/>
                    </a:srgbClr>
                  </a:outerShdw>
                </a:effectLst>
                <a:sym typeface="Wingdings" pitchFamily="2" charset="2"/>
              </a:rPr>
              <a:t></a:t>
            </a:r>
            <a:endParaRPr lang="pl-PL" sz="7200" dirty="0">
              <a:ln w="12700" cmpd="sng">
                <a:solidFill>
                  <a:sysClr val="windowText" lastClr="000000"/>
                </a:solidFill>
                <a:prstDash val="solid"/>
              </a:ln>
              <a:solidFill>
                <a:sysClr val="windowText" lastClr="000000"/>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5" name="Prostokąt 4"/>
          <p:cNvSpPr/>
          <p:nvPr/>
        </p:nvSpPr>
        <p:spPr>
          <a:xfrm>
            <a:off x="0" y="6143644"/>
            <a:ext cx="4572000" cy="169277"/>
          </a:xfrm>
          <a:prstGeom prst="rect">
            <a:avLst/>
          </a:prstGeom>
        </p:spPr>
        <p:txBody>
          <a:bodyPr>
            <a:spAutoFit/>
          </a:bodyPr>
          <a:lstStyle/>
          <a:p>
            <a:r>
              <a:rPr lang="pl-PL" sz="500" dirty="0" smtClean="0">
                <a:ln>
                  <a:solidFill>
                    <a:sysClr val="windowText" lastClr="000000"/>
                  </a:solidFill>
                </a:ln>
                <a:solidFill>
                  <a:sysClr val="windowText" lastClr="000000"/>
                </a:solidFill>
                <a:latin typeface="Arial" pitchFamily="34" charset="0"/>
                <a:cs typeface="Arial" pitchFamily="34" charset="0"/>
              </a:rPr>
              <a:t>https://www.avast.com/pl-pl/c-adware</a:t>
            </a:r>
            <a:endParaRPr lang="pl-PL" sz="500" dirty="0">
              <a:ln>
                <a:solidFill>
                  <a:sysClr val="windowText" lastClr="000000"/>
                </a:solidFill>
              </a:ln>
              <a:solidFill>
                <a:sysClr val="windowText" lastClr="000000"/>
              </a:solidFill>
              <a:latin typeface="Arial" pitchFamily="34" charset="0"/>
              <a:cs typeface="Arial" pitchFamily="34" charset="0"/>
            </a:endParaRPr>
          </a:p>
        </p:txBody>
      </p:sp>
      <p:sp>
        <p:nvSpPr>
          <p:cNvPr id="6" name="Prostokąt 5"/>
          <p:cNvSpPr/>
          <p:nvPr/>
        </p:nvSpPr>
        <p:spPr>
          <a:xfrm>
            <a:off x="0" y="5643578"/>
            <a:ext cx="4572000" cy="338554"/>
          </a:xfrm>
          <a:prstGeom prst="rect">
            <a:avLst/>
          </a:prstGeom>
        </p:spPr>
        <p:txBody>
          <a:bodyPr>
            <a:spAutoFit/>
          </a:bodyPr>
          <a:lstStyle/>
          <a:p>
            <a:r>
              <a:rPr lang="pl-PL" sz="800" dirty="0" smtClean="0">
                <a:ln>
                  <a:solidFill>
                    <a:sysClr val="windowText" lastClr="000000"/>
                  </a:solidFill>
                </a:ln>
                <a:solidFill>
                  <a:sysClr val="windowText" lastClr="000000"/>
                </a:solidFill>
                <a:latin typeface="Arial" pitchFamily="34" charset="0"/>
                <a:cs typeface="Arial" pitchFamily="34" charset="0"/>
              </a:rPr>
              <a:t>https://klikajbezpiecznie.pl/2018/02/dzien-bezpieczniejszego-internetu-2018-skuteczniejsze-zabezpieczenia-w-sieci/</a:t>
            </a:r>
            <a:endParaRPr lang="pl-PL" sz="800" dirty="0">
              <a:ln>
                <a:solidFill>
                  <a:sysClr val="windowText" lastClr="000000"/>
                </a:solidFill>
              </a:ln>
              <a:solidFill>
                <a:sysClr val="windowText" lastClr="000000"/>
              </a:solidFill>
              <a:latin typeface="Arial" pitchFamily="34" charset="0"/>
              <a:cs typeface="Arial" pitchFamily="34" charset="0"/>
            </a:endParaRPr>
          </a:p>
        </p:txBody>
      </p:sp>
      <p:sp>
        <p:nvSpPr>
          <p:cNvPr id="1025" name="Rectangle 1"/>
          <p:cNvSpPr>
            <a:spLocks noChangeArrowheads="1"/>
          </p:cNvSpPr>
          <p:nvPr/>
        </p:nvSpPr>
        <p:spPr bwMode="auto">
          <a:xfrm>
            <a:off x="0" y="6357958"/>
            <a:ext cx="1694695" cy="1692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500" b="0" i="0" u="none" strike="noStrike" cap="none" normalizeH="0" baseline="0" dirty="0" smtClean="0">
                <a:ln>
                  <a:solidFill>
                    <a:sysClr val="windowText" lastClr="000000"/>
                  </a:solidFill>
                </a:ln>
                <a:solidFill>
                  <a:sysClr val="windowText" lastClr="000000"/>
                </a:solidFill>
                <a:effectLst/>
                <a:latin typeface="Arial" pitchFamily="34" charset="0"/>
                <a:ea typeface="Calibri" pitchFamily="34" charset="0"/>
                <a:cs typeface="Arial" pitchFamily="34" charset="0"/>
              </a:rPr>
              <a:t>http://www.unic.un.org.pl/przestepczosc2015/39,2698</a:t>
            </a:r>
            <a:endParaRPr kumimoji="0" lang="pl-PL" sz="500" b="0" i="0" u="none" strike="noStrike" cap="none" normalizeH="0" baseline="0" dirty="0" smtClean="0">
              <a:ln>
                <a:solidFill>
                  <a:sysClr val="windowText" lastClr="000000"/>
                </a:solidFill>
              </a:ln>
              <a:solidFill>
                <a:sysClr val="windowText" lastClr="000000"/>
              </a:solidFill>
              <a:effectLst/>
              <a:latin typeface="Arial" pitchFamily="34" charset="0"/>
              <a:cs typeface="Arial" pitchFamily="34" charset="0"/>
            </a:endParaRPr>
          </a:p>
        </p:txBody>
      </p:sp>
      <p:sp>
        <p:nvSpPr>
          <p:cNvPr id="1026" name="Rectangle 2"/>
          <p:cNvSpPr>
            <a:spLocks noChangeArrowheads="1"/>
          </p:cNvSpPr>
          <p:nvPr/>
        </p:nvSpPr>
        <p:spPr bwMode="auto">
          <a:xfrm>
            <a:off x="0" y="6688723"/>
            <a:ext cx="1489510" cy="1692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500" b="0" i="0" u="none" strike="noStrike" cap="none" normalizeH="0" baseline="0" dirty="0" smtClean="0">
                <a:ln>
                  <a:noFill/>
                </a:ln>
                <a:solidFill>
                  <a:sysClr val="windowText" lastClr="000000"/>
                </a:solidFill>
                <a:effectLst/>
                <a:latin typeface="Calibri" pitchFamily="34" charset="0"/>
                <a:ea typeface="Calibri" pitchFamily="34" charset="0"/>
                <a:cs typeface="Times New Roman" pitchFamily="18" charset="0"/>
              </a:rPr>
              <a:t>https://www.slideshare.net/sieciaki/dzieci-w-sieci</a:t>
            </a:r>
            <a:endParaRPr kumimoji="0" lang="pl-PL" sz="500" b="0" i="0" u="none"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1027" name="Rectangle 3"/>
          <p:cNvSpPr>
            <a:spLocks noChangeArrowheads="1"/>
          </p:cNvSpPr>
          <p:nvPr/>
        </p:nvSpPr>
        <p:spPr bwMode="auto">
          <a:xfrm>
            <a:off x="0" y="6000768"/>
            <a:ext cx="1997663" cy="1692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500" i="0" u="none" strike="noStrike" cap="none" normalizeH="0" baseline="0" dirty="0" smtClean="0">
                <a:ln>
                  <a:solidFill>
                    <a:sysClr val="windowText" lastClr="000000"/>
                  </a:solidFill>
                </a:ln>
                <a:solidFill>
                  <a:schemeClr val="bg1"/>
                </a:solidFill>
                <a:effectLst/>
                <a:latin typeface="Arial" pitchFamily="34" charset="0"/>
                <a:ea typeface="Calibri" pitchFamily="34" charset="0"/>
                <a:cs typeface="Arial" pitchFamily="34" charset="0"/>
              </a:rPr>
              <a:t>http://sciaga.pl/tekst/103931-104-bezpieczenstwo-w-sieci-referat</a:t>
            </a:r>
            <a:endParaRPr kumimoji="0" lang="pl-PL" sz="500" i="0" u="none" strike="noStrike" cap="none" normalizeH="0" baseline="0" dirty="0" smtClean="0">
              <a:ln>
                <a:solidFill>
                  <a:sysClr val="windowText" lastClr="000000"/>
                </a:solidFill>
              </a:ln>
              <a:solidFill>
                <a:schemeClr val="bg1"/>
              </a:solidFill>
              <a:effectLst/>
              <a:latin typeface="Arial" pitchFamily="34" charset="0"/>
              <a:cs typeface="Arial" pitchFamily="34" charset="0"/>
            </a:endParaRPr>
          </a:p>
        </p:txBody>
      </p:sp>
      <p:sp>
        <p:nvSpPr>
          <p:cNvPr id="1028" name="Rectangle 4"/>
          <p:cNvSpPr>
            <a:spLocks noChangeArrowheads="1"/>
          </p:cNvSpPr>
          <p:nvPr/>
        </p:nvSpPr>
        <p:spPr bwMode="auto">
          <a:xfrm>
            <a:off x="0" y="6500834"/>
            <a:ext cx="2167581" cy="1692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500" b="0" i="0" u="none" strike="noStrike" cap="none" normalizeH="0" baseline="0" dirty="0" smtClean="0">
                <a:ln>
                  <a:solidFill>
                    <a:sysClr val="windowText" lastClr="000000"/>
                  </a:solidFill>
                </a:ln>
                <a:solidFill>
                  <a:sysClr val="windowText" lastClr="000000"/>
                </a:solidFill>
                <a:effectLst/>
                <a:latin typeface="Calibri" pitchFamily="34" charset="0"/>
                <a:ea typeface="Calibri" pitchFamily="34" charset="0"/>
                <a:cs typeface="Times New Roman" pitchFamily="18" charset="0"/>
              </a:rPr>
              <a:t>http://edukacjamedialna.edu.pl/lekcje/twoje-bezpieczenstwo-w-internecie/</a:t>
            </a:r>
            <a:endParaRPr kumimoji="0" lang="pl-PL" sz="500" b="0" i="0" u="none" strike="noStrike" cap="none" normalizeH="0" baseline="0" dirty="0" smtClean="0">
              <a:ln>
                <a:solidFill>
                  <a:sysClr val="windowText" lastClr="000000"/>
                </a:solidFill>
              </a:ln>
              <a:solidFill>
                <a:sysClr val="windowText" lastClr="000000"/>
              </a:solidFill>
              <a:effectLst/>
              <a:latin typeface="Arial" pitchFamily="34" charset="0"/>
              <a:cs typeface="Arial" pitchFamily="34" charset="0"/>
            </a:endParaRPr>
          </a:p>
        </p:txBody>
      </p:sp>
      <p:pic>
        <p:nvPicPr>
          <p:cNvPr id="1030" name="Picture 6" descr="Znalezione obrazy dla zapytania emoji png"/>
          <p:cNvPicPr>
            <a:picLocks noChangeAspect="1" noChangeArrowheads="1"/>
          </p:cNvPicPr>
          <p:nvPr/>
        </p:nvPicPr>
        <p:blipFill>
          <a:blip r:embed="rId2">
            <a:lum bright="10000" contrast="-30000"/>
          </a:blip>
          <a:srcRect/>
          <a:stretch>
            <a:fillRect/>
          </a:stretch>
        </p:blipFill>
        <p:spPr bwMode="auto">
          <a:xfrm rot="20524906">
            <a:off x="6606339" y="4807086"/>
            <a:ext cx="2296649" cy="1928826"/>
          </a:xfrm>
          <a:prstGeom prst="rect">
            <a:avLst/>
          </a:prstGeom>
          <a:noFill/>
        </p:spPr>
      </p:pic>
      <p:pic>
        <p:nvPicPr>
          <p:cNvPr id="3" name="Picture 2" descr="Znalezione obrazy dla zapytania sp4 chojnów"/>
          <p:cNvPicPr>
            <a:picLocks noChangeAspect="1" noChangeArrowheads="1"/>
          </p:cNvPicPr>
          <p:nvPr/>
        </p:nvPicPr>
        <p:blipFill>
          <a:blip r:embed="rId3">
            <a:lum bright="10000" contrast="-30000"/>
          </a:blip>
          <a:srcRect l="14000" t="6818" r="2999" b="29091"/>
          <a:stretch>
            <a:fillRect/>
          </a:stretch>
        </p:blipFill>
        <p:spPr bwMode="auto">
          <a:xfrm>
            <a:off x="4714876" y="0"/>
            <a:ext cx="4793904" cy="2714620"/>
          </a:xfrm>
          <a:prstGeom prst="rect">
            <a:avLst/>
          </a:prstGeom>
          <a:noFill/>
          <a:effectLst>
            <a:softEdge rad="635000"/>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0" y="116632"/>
            <a:ext cx="4320480" cy="3672408"/>
          </a:xfrm>
        </p:spPr>
        <p:txBody>
          <a:bodyPr>
            <a:noAutofit/>
          </a:bodyPr>
          <a:lstStyle/>
          <a:p>
            <a:r>
              <a:rPr lang="pl-PL" sz="2200" dirty="0" smtClean="0">
                <a:solidFill>
                  <a:schemeClr val="accent2">
                    <a:lumMod val="60000"/>
                    <a:lumOff val="40000"/>
                  </a:schemeClr>
                </a:solidFill>
              </a:rPr>
              <a:t>Internet nie jest tylko miejscem rozrywki. Za jego pośrednictwem załatwiamy różne ważne sprawy. Dbajmy wówczas, aby niepowołane osoby nie miały dostępu do istotnych informacji. To niełatwe, ponieważ w takcie podróży po sieci mimowolnie pozostawiamy po sobie ślady.</a:t>
            </a:r>
            <a:endParaRPr lang="pl-PL" sz="2200" dirty="0">
              <a:solidFill>
                <a:schemeClr val="accent2">
                  <a:lumMod val="60000"/>
                  <a:lumOff val="40000"/>
                </a:schemeClr>
              </a:solidFill>
            </a:endParaRPr>
          </a:p>
        </p:txBody>
      </p:sp>
      <p:pic>
        <p:nvPicPr>
          <p:cNvPr id="1026" name="Picture 2" descr="Znalezione obrazy dla zapytania odciski palców"/>
          <p:cNvPicPr>
            <a:picLocks noChangeAspect="1" noChangeArrowheads="1"/>
          </p:cNvPicPr>
          <p:nvPr/>
        </p:nvPicPr>
        <p:blipFill>
          <a:blip r:embed="rId2" cstate="print"/>
          <a:srcRect/>
          <a:stretch>
            <a:fillRect/>
          </a:stretch>
        </p:blipFill>
        <p:spPr bwMode="auto">
          <a:xfrm>
            <a:off x="4355976" y="116632"/>
            <a:ext cx="4464496" cy="3096344"/>
          </a:xfrm>
          <a:prstGeom prst="rect">
            <a:avLst/>
          </a:prstGeom>
          <a:ln>
            <a:noFill/>
          </a:ln>
          <a:effectLst>
            <a:outerShdw blurRad="292100" dist="139700" dir="2700000" algn="tl" rotWithShape="0">
              <a:srgbClr val="333333">
                <a:alpha val="65000"/>
              </a:srgbClr>
            </a:outerShdw>
          </a:effectLst>
        </p:spPr>
      </p:pic>
      <p:sp>
        <p:nvSpPr>
          <p:cNvPr id="5" name="Prostokąt 4"/>
          <p:cNvSpPr/>
          <p:nvPr/>
        </p:nvSpPr>
        <p:spPr>
          <a:xfrm>
            <a:off x="5286380" y="4071942"/>
            <a:ext cx="3744416" cy="1938992"/>
          </a:xfrm>
          <a:prstGeom prst="rect">
            <a:avLst/>
          </a:prstGeom>
        </p:spPr>
        <p:txBody>
          <a:bodyPr wrap="square">
            <a:spAutoFit/>
          </a:bodyPr>
          <a:lstStyle/>
          <a:p>
            <a:r>
              <a:rPr lang="pl-PL" sz="2400" dirty="0" smtClean="0">
                <a:solidFill>
                  <a:schemeClr val="accent5">
                    <a:lumMod val="40000"/>
                    <a:lumOff val="60000"/>
                  </a:schemeClr>
                </a:solidFill>
              </a:rPr>
              <a:t>Informacje o nas mogą zostać przechwycone lub pozyskane przez internetowych przestępców.</a:t>
            </a:r>
            <a:endParaRPr lang="pl-PL" sz="2400" dirty="0">
              <a:solidFill>
                <a:schemeClr val="accent5">
                  <a:lumMod val="40000"/>
                  <a:lumOff val="60000"/>
                </a:schemeClr>
              </a:solidFill>
            </a:endParaRPr>
          </a:p>
        </p:txBody>
      </p:sp>
      <p:pic>
        <p:nvPicPr>
          <p:cNvPr id="7" name="Obraz 6" descr="Europejczycy-boja-sie-o-bezpieczenstwo-w-Internecie-127930-900x900.jpg"/>
          <p:cNvPicPr>
            <a:picLocks noChangeAspect="1"/>
          </p:cNvPicPr>
          <p:nvPr/>
        </p:nvPicPr>
        <p:blipFill>
          <a:blip r:embed="rId3" cstate="print"/>
          <a:stretch>
            <a:fillRect/>
          </a:stretch>
        </p:blipFill>
        <p:spPr>
          <a:xfrm>
            <a:off x="142844" y="3500438"/>
            <a:ext cx="4711451" cy="3140968"/>
          </a:xfrm>
          <a:prstGeom prst="rect">
            <a:avLst/>
          </a:prstGeom>
          <a:ln>
            <a:noFill/>
          </a:ln>
          <a:effectLst>
            <a:outerShdw blurRad="292100" dist="139700" dir="2700000" algn="tl" rotWithShape="0">
              <a:srgbClr val="333333">
                <a:alpha val="65000"/>
              </a:srgbClr>
            </a:outerShdw>
          </a:effectLst>
        </p:spPr>
      </p:pic>
      <p:sp>
        <p:nvSpPr>
          <p:cNvPr id="6" name="Prostokąt 5"/>
          <p:cNvSpPr/>
          <p:nvPr/>
        </p:nvSpPr>
        <p:spPr>
          <a:xfrm>
            <a:off x="5072066" y="6688723"/>
            <a:ext cx="4572000" cy="169277"/>
          </a:xfrm>
          <a:prstGeom prst="rect">
            <a:avLst/>
          </a:prstGeom>
        </p:spPr>
        <p:txBody>
          <a:bodyPr>
            <a:spAutoFit/>
          </a:bodyPr>
          <a:lstStyle/>
          <a:p>
            <a:r>
              <a:rPr lang="pl-PL" sz="500" dirty="0" smtClean="0"/>
              <a:t>http://reflectionofmind.org/wp-content/uploads/2016/10/things-beside-fingerprints-that-make-us-unique.jpg</a:t>
            </a:r>
            <a:endParaRPr lang="pl-PL" sz="500" dirty="0"/>
          </a:p>
        </p:txBody>
      </p:sp>
      <p:sp>
        <p:nvSpPr>
          <p:cNvPr id="8" name="Prostokąt 7"/>
          <p:cNvSpPr/>
          <p:nvPr/>
        </p:nvSpPr>
        <p:spPr>
          <a:xfrm>
            <a:off x="0" y="6688723"/>
            <a:ext cx="4572000" cy="169277"/>
          </a:xfrm>
          <a:prstGeom prst="rect">
            <a:avLst/>
          </a:prstGeom>
        </p:spPr>
        <p:txBody>
          <a:bodyPr>
            <a:spAutoFit/>
          </a:bodyPr>
          <a:lstStyle/>
          <a:p>
            <a:r>
              <a:rPr lang="pl-PL" sz="500" dirty="0" smtClean="0"/>
              <a:t>https</a:t>
            </a:r>
            <a:r>
              <a:rPr lang="pl-PL" sz="500" dirty="0" smtClean="0"/>
              <a:t>://lh3.googleusercontent.com/kl_pYKXYEmp0lOcuT9H_icMG95A4BcKjYPMu85P8uRo1fzC8t6aa050rxKkf62vI7xxG=s121</a:t>
            </a:r>
            <a:endParaRPr lang="pl-PL" sz="5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0" y="0"/>
            <a:ext cx="3923928" cy="3501008"/>
          </a:xfrm>
        </p:spPr>
        <p:txBody>
          <a:bodyPr>
            <a:normAutofit/>
          </a:bodyPr>
          <a:lstStyle/>
          <a:p>
            <a:r>
              <a:rPr lang="pl-PL" dirty="0" smtClean="0">
                <a:solidFill>
                  <a:srgbClr val="92D050"/>
                </a:solidFill>
              </a:rPr>
              <a:t> Internet jest bardzo niebezpieczny. I aby nie wracać do tematu wirusów, trzeba tu tez zwrócić uwagę na to… kto jest po drugiej stronie. Tego nie wiadomo nigdy. Często bywa tak, że naiwni ludzie stają się ofiarami ,,Internetowych przestępców’’</a:t>
            </a:r>
          </a:p>
          <a:p>
            <a:endParaRPr lang="pl-PL" dirty="0"/>
          </a:p>
        </p:txBody>
      </p:sp>
      <p:pic>
        <p:nvPicPr>
          <p:cNvPr id="4" name="Obraz 3" descr="Podobny obraz"/>
          <p:cNvPicPr/>
          <p:nvPr/>
        </p:nvPicPr>
        <p:blipFill>
          <a:blip r:embed="rId2" cstate="print"/>
          <a:srcRect/>
          <a:stretch>
            <a:fillRect/>
          </a:stretch>
        </p:blipFill>
        <p:spPr bwMode="auto">
          <a:xfrm>
            <a:off x="3995936" y="0"/>
            <a:ext cx="5148064" cy="3140968"/>
          </a:xfrm>
          <a:prstGeom prst="rect">
            <a:avLst/>
          </a:prstGeom>
          <a:noFill/>
          <a:ln w="9525">
            <a:noFill/>
            <a:miter lim="800000"/>
            <a:headEnd/>
            <a:tailEnd/>
          </a:ln>
        </p:spPr>
      </p:pic>
      <p:pic>
        <p:nvPicPr>
          <p:cNvPr id="1026" name="Picture 2" descr="Znalezione obrazy dla zapytania niebezpieczny internet"/>
          <p:cNvPicPr>
            <a:picLocks noChangeAspect="1" noChangeArrowheads="1"/>
          </p:cNvPicPr>
          <p:nvPr/>
        </p:nvPicPr>
        <p:blipFill>
          <a:blip r:embed="rId3" cstate="print"/>
          <a:srcRect t="19428"/>
          <a:stretch>
            <a:fillRect/>
          </a:stretch>
        </p:blipFill>
        <p:spPr bwMode="auto">
          <a:xfrm>
            <a:off x="0" y="3225774"/>
            <a:ext cx="7429520" cy="3621114"/>
          </a:xfrm>
          <a:prstGeom prst="rect">
            <a:avLst/>
          </a:prstGeom>
          <a:noFill/>
        </p:spPr>
      </p:pic>
      <p:sp>
        <p:nvSpPr>
          <p:cNvPr id="5" name="Prostokąt 4"/>
          <p:cNvSpPr/>
          <p:nvPr/>
        </p:nvSpPr>
        <p:spPr>
          <a:xfrm>
            <a:off x="5214942" y="6688723"/>
            <a:ext cx="4572000" cy="169277"/>
          </a:xfrm>
          <a:prstGeom prst="rect">
            <a:avLst/>
          </a:prstGeom>
        </p:spPr>
        <p:txBody>
          <a:bodyPr>
            <a:spAutoFit/>
          </a:bodyPr>
          <a:lstStyle/>
          <a:p>
            <a:r>
              <a:rPr lang="pl-PL" sz="500" dirty="0" smtClean="0"/>
              <a:t>https://lh3.googleusercontent.com/Ay1xvU3Y_38YlH6gYeKr4t3lruqgpEgOi7tLqtvYmzFvGB5B7bj8myPixcghouKTdm6OfQ=s170</a:t>
            </a:r>
            <a:endParaRPr lang="pl-PL" sz="500" dirty="0"/>
          </a:p>
        </p:txBody>
      </p:sp>
      <p:sp>
        <p:nvSpPr>
          <p:cNvPr id="6" name="Prostokąt 5"/>
          <p:cNvSpPr/>
          <p:nvPr/>
        </p:nvSpPr>
        <p:spPr>
          <a:xfrm>
            <a:off x="0" y="6688723"/>
            <a:ext cx="4572000" cy="169277"/>
          </a:xfrm>
          <a:prstGeom prst="rect">
            <a:avLst/>
          </a:prstGeom>
        </p:spPr>
        <p:txBody>
          <a:bodyPr>
            <a:spAutoFit/>
          </a:bodyPr>
          <a:lstStyle/>
          <a:p>
            <a:r>
              <a:rPr lang="pl-PL" sz="500" dirty="0" smtClean="0"/>
              <a:t>https://lh3.googleusercontent.com/5wCLHf4W4T0STlzLZ4R6DAZ047FsBXoJVIyyv7SLL2Zyej2Z1YEUXDUztozeXPQSKne6Yw=s170</a:t>
            </a:r>
            <a:endParaRPr lang="pl-PL" sz="5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0"/>
            <a:ext cx="7632848" cy="2204864"/>
          </a:xfrm>
        </p:spPr>
        <p:txBody>
          <a:bodyPr>
            <a:normAutofit/>
          </a:bodyPr>
          <a:lstStyle/>
          <a:p>
            <a:r>
              <a:rPr lang="pl-PL" sz="6600" dirty="0" err="1" smtClean="0">
                <a:solidFill>
                  <a:srgbClr val="FF0000"/>
                </a:solidFill>
                <a:effectLst>
                  <a:glow rad="228600">
                    <a:schemeClr val="accent6">
                      <a:satMod val="175000"/>
                      <a:alpha val="40000"/>
                    </a:schemeClr>
                  </a:glow>
                  <a:outerShdw blurRad="26000" dist="26000" dir="14500000" algn="tl" rotWithShape="0">
                    <a:srgbClr val="000000">
                      <a:alpha val="40000"/>
                    </a:srgbClr>
                  </a:outerShdw>
                </a:effectLst>
              </a:rPr>
              <a:t>Cyberprzemoc</a:t>
            </a:r>
            <a:r>
              <a:rPr lang="pl-PL" sz="4800" dirty="0" smtClean="0">
                <a:solidFill>
                  <a:srgbClr val="FF0000"/>
                </a:solidFill>
                <a:effectLst>
                  <a:glow rad="228600">
                    <a:schemeClr val="accent6">
                      <a:satMod val="175000"/>
                      <a:alpha val="40000"/>
                    </a:schemeClr>
                  </a:glow>
                  <a:outerShdw blurRad="26000" dist="26000" dir="14500000" algn="tl" rotWithShape="0">
                    <a:srgbClr val="000000">
                      <a:alpha val="40000"/>
                    </a:srgbClr>
                  </a:outerShdw>
                </a:effectLst>
              </a:rPr>
              <a:t/>
            </a:r>
            <a:br>
              <a:rPr lang="pl-PL" sz="4800" dirty="0" smtClean="0">
                <a:solidFill>
                  <a:srgbClr val="FF0000"/>
                </a:solidFill>
                <a:effectLst>
                  <a:glow rad="228600">
                    <a:schemeClr val="accent6">
                      <a:satMod val="175000"/>
                      <a:alpha val="40000"/>
                    </a:schemeClr>
                  </a:glow>
                  <a:outerShdw blurRad="26000" dist="26000" dir="14500000" algn="tl" rotWithShape="0">
                    <a:srgbClr val="000000">
                      <a:alpha val="40000"/>
                    </a:srgbClr>
                  </a:outerShdw>
                </a:effectLst>
              </a:rPr>
            </a:br>
            <a:endParaRPr lang="pl-PL" sz="4800" dirty="0">
              <a:solidFill>
                <a:srgbClr val="FF0000"/>
              </a:solidFill>
              <a:effectLst>
                <a:glow rad="228600">
                  <a:schemeClr val="accent6">
                    <a:satMod val="175000"/>
                    <a:alpha val="40000"/>
                  </a:schemeClr>
                </a:glow>
                <a:outerShdw blurRad="26000" dist="26000" dir="14500000" algn="tl" rotWithShape="0">
                  <a:srgbClr val="000000">
                    <a:alpha val="40000"/>
                  </a:srgbClr>
                </a:outerShdw>
              </a:effectLst>
            </a:endParaRPr>
          </a:p>
        </p:txBody>
      </p:sp>
      <p:sp>
        <p:nvSpPr>
          <p:cNvPr id="6" name="Prostokąt 5"/>
          <p:cNvSpPr/>
          <p:nvPr/>
        </p:nvSpPr>
        <p:spPr>
          <a:xfrm>
            <a:off x="323528" y="1556792"/>
            <a:ext cx="6768752" cy="4832092"/>
          </a:xfrm>
          <a:prstGeom prst="rect">
            <a:avLst/>
          </a:prstGeom>
        </p:spPr>
        <p:txBody>
          <a:bodyPr wrap="square">
            <a:spAutoFit/>
          </a:bodyPr>
          <a:lstStyle/>
          <a:p>
            <a:pPr>
              <a:buFont typeface="Arial" pitchFamily="34" charset="0"/>
              <a:buChar char="•"/>
            </a:pPr>
            <a:r>
              <a:rPr lang="pl-PL" sz="2800" b="1" dirty="0" smtClean="0">
                <a:ln w="18000">
                  <a:solidFill>
                    <a:sysClr val="windowText" lastClr="000000"/>
                  </a:solidFill>
                  <a:prstDash val="solid"/>
                  <a:miter lim="800000"/>
                </a:ln>
                <a:effectLst>
                  <a:outerShdw blurRad="25500" dist="23000" dir="7020000" algn="tl">
                    <a:srgbClr val="000000">
                      <a:alpha val="50000"/>
                    </a:srgbClr>
                  </a:outerShdw>
                </a:effectLst>
              </a:rPr>
              <a:t>Wyzywanie</a:t>
            </a:r>
          </a:p>
          <a:p>
            <a:pPr>
              <a:buFont typeface="Arial" pitchFamily="34" charset="0"/>
              <a:buChar char="•"/>
            </a:pPr>
            <a:r>
              <a:rPr lang="pl-PL" sz="2800" b="1" dirty="0" smtClean="0">
                <a:ln w="18000">
                  <a:solidFill>
                    <a:sysClr val="windowText" lastClr="000000"/>
                  </a:solidFill>
                  <a:prstDash val="solid"/>
                  <a:miter lim="800000"/>
                </a:ln>
                <a:effectLst>
                  <a:outerShdw blurRad="25500" dist="23000" dir="7020000" algn="tl">
                    <a:srgbClr val="000000">
                      <a:alpha val="50000"/>
                    </a:srgbClr>
                  </a:outerShdw>
                </a:effectLst>
              </a:rPr>
              <a:t>Nękanie</a:t>
            </a:r>
          </a:p>
          <a:p>
            <a:pPr>
              <a:buFont typeface="Arial" pitchFamily="34" charset="0"/>
              <a:buChar char="•"/>
            </a:pPr>
            <a:r>
              <a:rPr lang="pl-PL" sz="2800" b="1" dirty="0" smtClean="0">
                <a:ln w="18000">
                  <a:solidFill>
                    <a:sysClr val="windowText" lastClr="000000"/>
                  </a:solidFill>
                  <a:prstDash val="solid"/>
                  <a:miter lim="800000"/>
                </a:ln>
                <a:effectLst>
                  <a:outerShdw blurRad="25500" dist="23000" dir="7020000" algn="tl">
                    <a:srgbClr val="000000">
                      <a:alpha val="50000"/>
                    </a:srgbClr>
                  </a:outerShdw>
                </a:effectLst>
              </a:rPr>
              <a:t>Poniżanie</a:t>
            </a:r>
          </a:p>
          <a:p>
            <a:pPr>
              <a:buFont typeface="Arial" pitchFamily="34" charset="0"/>
              <a:buChar char="•"/>
            </a:pPr>
            <a:r>
              <a:rPr lang="pl-PL" sz="2800" b="1" dirty="0" smtClean="0">
                <a:ln w="18000">
                  <a:solidFill>
                    <a:sysClr val="windowText" lastClr="000000"/>
                  </a:solidFill>
                  <a:prstDash val="solid"/>
                  <a:miter lim="800000"/>
                </a:ln>
                <a:effectLst>
                  <a:outerShdw blurRad="25500" dist="23000" dir="7020000" algn="tl">
                    <a:srgbClr val="000000">
                      <a:alpha val="50000"/>
                    </a:srgbClr>
                  </a:outerShdw>
                </a:effectLst>
              </a:rPr>
              <a:t>Ośmieszanie </a:t>
            </a:r>
          </a:p>
          <a:p>
            <a:endParaRPr lang="pl-PL" sz="2800" b="1" dirty="0" smtClean="0">
              <a:ln w="18000">
                <a:solidFill>
                  <a:sysClr val="windowText" lastClr="000000"/>
                </a:solidFill>
                <a:prstDash val="solid"/>
                <a:miter lim="800000"/>
              </a:ln>
              <a:effectLst>
                <a:outerShdw blurRad="25500" dist="23000" dir="7020000" algn="tl">
                  <a:srgbClr val="000000">
                    <a:alpha val="50000"/>
                  </a:srgbClr>
                </a:outerShdw>
              </a:effectLst>
            </a:endParaRPr>
          </a:p>
          <a:p>
            <a:endParaRPr lang="pl-PL" sz="2800" b="1" dirty="0" smtClean="0">
              <a:ln w="18000">
                <a:solidFill>
                  <a:sysClr val="windowText" lastClr="000000"/>
                </a:solidFill>
                <a:prstDash val="solid"/>
                <a:miter lim="800000"/>
              </a:ln>
              <a:effectLst>
                <a:outerShdw blurRad="25500" dist="23000" dir="7020000" algn="tl">
                  <a:srgbClr val="000000">
                    <a:alpha val="50000"/>
                  </a:srgbClr>
                </a:outerShdw>
              </a:effectLst>
            </a:endParaRPr>
          </a:p>
          <a:p>
            <a:endParaRPr lang="pl-PL" sz="2800" b="1" dirty="0" smtClean="0">
              <a:ln w="18000">
                <a:solidFill>
                  <a:sysClr val="windowText" lastClr="000000"/>
                </a:solidFill>
                <a:prstDash val="solid"/>
                <a:miter lim="800000"/>
              </a:ln>
              <a:effectLst>
                <a:outerShdw blurRad="25500" dist="23000" dir="7020000" algn="tl">
                  <a:srgbClr val="000000">
                    <a:alpha val="50000"/>
                  </a:srgbClr>
                </a:outerShdw>
              </a:effectLst>
            </a:endParaRPr>
          </a:p>
          <a:p>
            <a:endParaRPr lang="pl-PL" sz="2800" b="1" dirty="0" smtClean="0">
              <a:ln w="18000">
                <a:solidFill>
                  <a:sysClr val="windowText" lastClr="000000"/>
                </a:solidFill>
                <a:prstDash val="solid"/>
                <a:miter lim="800000"/>
              </a:ln>
              <a:effectLst>
                <a:outerShdw blurRad="25500" dist="23000" dir="7020000" algn="tl">
                  <a:srgbClr val="000000">
                    <a:alpha val="50000"/>
                  </a:srgbClr>
                </a:outerShdw>
              </a:effectLst>
            </a:endParaRPr>
          </a:p>
          <a:p>
            <a:r>
              <a:rPr lang="pl-PL" sz="2800" b="1" dirty="0" smtClean="0">
                <a:ln w="18000">
                  <a:solidFill>
                    <a:sysClr val="windowText" lastClr="000000"/>
                  </a:solidFill>
                  <a:prstDash val="solid"/>
                  <a:miter lim="800000"/>
                </a:ln>
                <a:effectLst>
                  <a:outerShdw blurRad="25500" dist="23000" dir="7020000" algn="tl">
                    <a:srgbClr val="000000">
                      <a:alpha val="50000"/>
                    </a:srgbClr>
                  </a:outerShdw>
                </a:effectLst>
              </a:rPr>
              <a:t>innych osób z wykorzystaniem Internetu i narzędzi elektronicznych takich jak: SMS, e-mail…</a:t>
            </a:r>
            <a:endParaRPr lang="pl-PL" sz="2800" b="1" dirty="0">
              <a:ln w="18000">
                <a:solidFill>
                  <a:sysClr val="windowText" lastClr="000000"/>
                </a:solidFill>
                <a:prstDash val="solid"/>
                <a:miter lim="800000"/>
              </a:ln>
              <a:effectLst>
                <a:outerShdw blurRad="25500" dist="23000" dir="7020000" algn="tl">
                  <a:srgbClr val="000000">
                    <a:alpha val="50000"/>
                  </a:srgbClr>
                </a:outerShdw>
              </a:effectLst>
            </a:endParaRPr>
          </a:p>
        </p:txBody>
      </p:sp>
      <p:pic>
        <p:nvPicPr>
          <p:cNvPr id="8" name="Obraz 7" descr="Znalezione obrazy dla zapytania cyberprzemoc"/>
          <p:cNvPicPr/>
          <p:nvPr/>
        </p:nvPicPr>
        <p:blipFill>
          <a:blip r:embed="rId2" cstate="print"/>
          <a:srcRect/>
          <a:stretch>
            <a:fillRect/>
          </a:stretch>
        </p:blipFill>
        <p:spPr bwMode="auto">
          <a:xfrm>
            <a:off x="3214678" y="1340768"/>
            <a:ext cx="5677802" cy="3374116"/>
          </a:xfrm>
          <a:prstGeom prst="rect">
            <a:avLst/>
          </a:prstGeom>
          <a:noFill/>
          <a:ln w="9525">
            <a:noFill/>
            <a:miter lim="800000"/>
            <a:headEnd/>
            <a:tailEnd/>
          </a:ln>
        </p:spPr>
      </p:pic>
      <p:sp>
        <p:nvSpPr>
          <p:cNvPr id="5" name="Prostokąt 4"/>
          <p:cNvSpPr/>
          <p:nvPr/>
        </p:nvSpPr>
        <p:spPr>
          <a:xfrm>
            <a:off x="6072198" y="6611779"/>
            <a:ext cx="4572000" cy="246221"/>
          </a:xfrm>
          <a:prstGeom prst="rect">
            <a:avLst/>
          </a:prstGeom>
        </p:spPr>
        <p:txBody>
          <a:bodyPr>
            <a:spAutoFit/>
          </a:bodyPr>
          <a:lstStyle/>
          <a:p>
            <a:r>
              <a:rPr lang="pl-PL" sz="500" dirty="0" smtClean="0"/>
              <a:t>http://bi.gazeta.pl/im/d8/89/14/z21532888IE,Cyberprzemoc---czy-mozemy-przed-nia-uchronic-nasze.jpgkradzie%C5%BC%20to%C5%BCsamo%C5%9Bci</a:t>
            </a:r>
            <a:endParaRPr lang="pl-PL" sz="5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2132856"/>
            <a:ext cx="8295456" cy="1861392"/>
          </a:xfrm>
        </p:spPr>
        <p:txBody>
          <a:bodyPr/>
          <a:lstStyle/>
          <a:p>
            <a:r>
              <a:rPr lang="pl-PL" sz="6600" dirty="0" err="1" smtClean="0">
                <a:ln w="6350">
                  <a:solidFill>
                    <a:schemeClr val="bg1"/>
                  </a:solidFill>
                </a:ln>
                <a:solidFill>
                  <a:schemeClr val="tx1"/>
                </a:solidFill>
                <a:effectLst>
                  <a:glow rad="228600">
                    <a:schemeClr val="accent6">
                      <a:satMod val="175000"/>
                      <a:alpha val="40000"/>
                    </a:schemeClr>
                  </a:glow>
                  <a:outerShdw blurRad="26000" dist="26000" dir="14500000" algn="tl" rotWithShape="0">
                    <a:srgbClr val="000000">
                      <a:alpha val="40000"/>
                    </a:srgbClr>
                  </a:outerShdw>
                </a:effectLst>
              </a:rPr>
              <a:t>Cyberprzestępstwa</a:t>
            </a:r>
            <a:r>
              <a:rPr lang="pl-PL" dirty="0" smtClean="0">
                <a:ln w="6350">
                  <a:solidFill>
                    <a:schemeClr val="bg1"/>
                  </a:solidFill>
                </a:ln>
                <a:solidFill>
                  <a:schemeClr val="tx1"/>
                </a:solidFill>
                <a:effectLst>
                  <a:glow rad="228600">
                    <a:schemeClr val="accent6">
                      <a:satMod val="175000"/>
                      <a:alpha val="40000"/>
                    </a:schemeClr>
                  </a:glow>
                  <a:outerShdw blurRad="26000" dist="26000" dir="14500000" algn="tl" rotWithShape="0">
                    <a:srgbClr val="000000">
                      <a:alpha val="40000"/>
                    </a:srgbClr>
                  </a:outerShdw>
                </a:effectLst>
              </a:rPr>
              <a:t>:</a:t>
            </a:r>
            <a:endParaRPr lang="pl-PL" dirty="0">
              <a:ln w="6350">
                <a:solidFill>
                  <a:schemeClr val="bg1"/>
                </a:solidFill>
              </a:ln>
              <a:solidFill>
                <a:schemeClr val="tx1"/>
              </a:solidFill>
              <a:effectLst>
                <a:glow rad="228600">
                  <a:schemeClr val="accent6">
                    <a:satMod val="175000"/>
                    <a:alpha val="40000"/>
                  </a:schemeClr>
                </a:glow>
                <a:outerShdw blurRad="26000" dist="26000" dir="14500000" algn="tl" rotWithShape="0">
                  <a:srgbClr val="000000">
                    <a:alpha val="40000"/>
                  </a:srgbClr>
                </a:outerShdw>
              </a:effectLst>
            </a:endParaRPr>
          </a:p>
        </p:txBody>
      </p:sp>
      <p:sp>
        <p:nvSpPr>
          <p:cNvPr id="3" name="Prostokąt 2"/>
          <p:cNvSpPr/>
          <p:nvPr/>
        </p:nvSpPr>
        <p:spPr>
          <a:xfrm>
            <a:off x="0" y="6688723"/>
            <a:ext cx="4572000" cy="169277"/>
          </a:xfrm>
          <a:prstGeom prst="rect">
            <a:avLst/>
          </a:prstGeom>
        </p:spPr>
        <p:txBody>
          <a:bodyPr>
            <a:spAutoFit/>
          </a:bodyPr>
          <a:lstStyle/>
          <a:p>
            <a:r>
              <a:rPr lang="pl-PL" sz="500" dirty="0" smtClean="0"/>
              <a:t>https://s3.amazonaws.com/</a:t>
            </a:r>
            <a:r>
              <a:rPr lang="pl-PL" sz="500" dirty="0" err="1" smtClean="0"/>
              <a:t>re-work-production</a:t>
            </a:r>
            <a:r>
              <a:rPr lang="pl-PL" sz="500" dirty="0" smtClean="0"/>
              <a:t>/</a:t>
            </a:r>
            <a:r>
              <a:rPr lang="pl-PL" sz="500" dirty="0" err="1" smtClean="0"/>
              <a:t>post_images</a:t>
            </a:r>
            <a:r>
              <a:rPr lang="pl-PL" sz="500" dirty="0" smtClean="0"/>
              <a:t>/344/</a:t>
            </a:r>
            <a:r>
              <a:rPr lang="pl-PL" sz="500" dirty="0" err="1" smtClean="0"/>
              <a:t>IoT_globe</a:t>
            </a:r>
            <a:r>
              <a:rPr lang="pl-PL" sz="500" dirty="0" smtClean="0"/>
              <a:t>/original.jpg?1491555882</a:t>
            </a:r>
            <a:endParaRPr lang="pl-PL" sz="500"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7239000" cy="1633539"/>
          </a:xfrm>
        </p:spPr>
        <p:txBody>
          <a:bodyPr>
            <a:normAutofit fontScale="90000"/>
          </a:bodyPr>
          <a:lstStyle/>
          <a:p>
            <a:r>
              <a:rPr lang="pl-PL" sz="6700" dirty="0" err="1" smtClean="0">
                <a:ln w="6350">
                  <a:solidFill>
                    <a:srgbClr val="7030A0"/>
                  </a:solidFill>
                </a:ln>
                <a:solidFill>
                  <a:srgbClr val="7030A0"/>
                </a:solidFill>
              </a:rPr>
              <a:t>child</a:t>
            </a:r>
            <a:r>
              <a:rPr lang="pl-PL" sz="6700" dirty="0" smtClean="0">
                <a:ln w="6350">
                  <a:solidFill>
                    <a:srgbClr val="7030A0"/>
                  </a:solidFill>
                </a:ln>
                <a:solidFill>
                  <a:srgbClr val="7030A0"/>
                </a:solidFill>
              </a:rPr>
              <a:t> </a:t>
            </a:r>
            <a:r>
              <a:rPr lang="pl-PL" sz="6700" dirty="0" err="1" smtClean="0">
                <a:ln w="6350">
                  <a:solidFill>
                    <a:srgbClr val="7030A0"/>
                  </a:solidFill>
                </a:ln>
                <a:solidFill>
                  <a:srgbClr val="7030A0"/>
                </a:solidFill>
              </a:rPr>
              <a:t>grooming</a:t>
            </a:r>
            <a:r>
              <a:rPr lang="pl-PL" dirty="0" smtClean="0"/>
              <a:t/>
            </a:r>
            <a:br>
              <a:rPr lang="pl-PL" dirty="0" smtClean="0"/>
            </a:br>
            <a:r>
              <a:rPr lang="pl-PL" dirty="0" smtClean="0"/>
              <a:t> (w tłum. z ang.:</a:t>
            </a:r>
            <a:br>
              <a:rPr lang="pl-PL" dirty="0" smtClean="0"/>
            </a:br>
            <a:r>
              <a:rPr lang="pl-PL" dirty="0" smtClean="0"/>
              <a:t>uwodzenie dziecka)</a:t>
            </a:r>
            <a:br>
              <a:rPr lang="pl-PL" dirty="0" smtClean="0"/>
            </a:br>
            <a:endParaRPr lang="pl-PL" dirty="0"/>
          </a:p>
        </p:txBody>
      </p:sp>
      <p:sp>
        <p:nvSpPr>
          <p:cNvPr id="3" name="Symbol zastępczy tekstu 2"/>
          <p:cNvSpPr>
            <a:spLocks noGrp="1"/>
          </p:cNvSpPr>
          <p:nvPr>
            <p:ph type="body" idx="1"/>
          </p:nvPr>
        </p:nvSpPr>
        <p:spPr>
          <a:xfrm>
            <a:off x="4895528" y="2204864"/>
            <a:ext cx="4248472" cy="3816424"/>
          </a:xfrm>
        </p:spPr>
        <p:txBody>
          <a:bodyPr>
            <a:normAutofit/>
          </a:bodyPr>
          <a:lstStyle/>
          <a:p>
            <a:r>
              <a:rPr lang="pl-PL" sz="2400" dirty="0" smtClean="0"/>
              <a:t>działania podejmowane w celu zaprzyjaźnienia się i nawiązania więzi emocjonalnej z dzieckiem, aby zmniejszyć jego opory. Potocznie poprzez </a:t>
            </a:r>
            <a:r>
              <a:rPr lang="pl-PL" sz="2400" i="1" dirty="0" err="1" smtClean="0"/>
              <a:t>child</a:t>
            </a:r>
            <a:r>
              <a:rPr lang="pl-PL" sz="2400" i="1" dirty="0" smtClean="0"/>
              <a:t> </a:t>
            </a:r>
            <a:r>
              <a:rPr lang="pl-PL" sz="2400" i="1" dirty="0" err="1" smtClean="0"/>
              <a:t>grooming</a:t>
            </a:r>
            <a:r>
              <a:rPr lang="pl-PL" sz="2400" dirty="0" smtClean="0"/>
              <a:t> rozumie się uwodzenie dzieci przez Internet. </a:t>
            </a:r>
          </a:p>
          <a:p>
            <a:endParaRPr lang="pl-PL" dirty="0"/>
          </a:p>
        </p:txBody>
      </p:sp>
      <p:pic>
        <p:nvPicPr>
          <p:cNvPr id="4" name="Obraz 3" descr="Znalezione obrazy dla zapytania cyberprzemoc"/>
          <p:cNvPicPr/>
          <p:nvPr/>
        </p:nvPicPr>
        <p:blipFill>
          <a:blip r:embed="rId2" cstate="print"/>
          <a:srcRect l="68749" t="22308"/>
          <a:stretch>
            <a:fillRect/>
          </a:stretch>
        </p:blipFill>
        <p:spPr bwMode="auto">
          <a:xfrm>
            <a:off x="323528" y="2636912"/>
            <a:ext cx="3312368" cy="3888432"/>
          </a:xfrm>
          <a:prstGeom prst="rect">
            <a:avLst/>
          </a:prstGeom>
          <a:ln>
            <a:noFill/>
          </a:ln>
          <a:effectLst>
            <a:outerShdw blurRad="190500" algn="tl" rotWithShape="0">
              <a:srgbClr val="000000">
                <a:alpha val="70000"/>
              </a:srgbClr>
            </a:outerShdw>
          </a:effectLst>
        </p:spPr>
      </p:pic>
      <p:sp>
        <p:nvSpPr>
          <p:cNvPr id="5" name="Prostokąt 4"/>
          <p:cNvSpPr/>
          <p:nvPr/>
        </p:nvSpPr>
        <p:spPr>
          <a:xfrm>
            <a:off x="0" y="6688723"/>
            <a:ext cx="4572000" cy="169277"/>
          </a:xfrm>
          <a:prstGeom prst="rect">
            <a:avLst/>
          </a:prstGeom>
        </p:spPr>
        <p:txBody>
          <a:bodyPr>
            <a:spAutoFit/>
          </a:bodyPr>
          <a:lstStyle/>
          <a:p>
            <a:r>
              <a:rPr lang="pl-PL" sz="500" dirty="0" smtClean="0"/>
              <a:t>http://www.zsczerwinsk.pl/images/cyber_plakat.jpg </a:t>
            </a:r>
            <a:endParaRPr lang="pl-PL" sz="500"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6000" dirty="0" err="1" smtClean="0">
                <a:ln w="6350">
                  <a:solidFill>
                    <a:srgbClr val="7030A0"/>
                  </a:solidFill>
                </a:ln>
                <a:solidFill>
                  <a:srgbClr val="7030A0"/>
                </a:solidFill>
              </a:rPr>
              <a:t>Phishing</a:t>
            </a:r>
            <a:r>
              <a:rPr lang="pl-PL" dirty="0" smtClean="0"/>
              <a:t/>
            </a:r>
            <a:br>
              <a:rPr lang="pl-PL" dirty="0" smtClean="0"/>
            </a:br>
            <a:r>
              <a:rPr lang="pl-PL" sz="2400" dirty="0" smtClean="0"/>
              <a:t>(w tłum. z ang.:</a:t>
            </a:r>
            <a:br>
              <a:rPr lang="pl-PL" sz="2400" dirty="0" smtClean="0"/>
            </a:br>
            <a:r>
              <a:rPr lang="pl-PL" sz="2400" dirty="0" smtClean="0"/>
              <a:t>internetowe wyłudzanie)</a:t>
            </a:r>
            <a:endParaRPr lang="pl-PL" sz="2400" dirty="0"/>
          </a:p>
        </p:txBody>
      </p:sp>
      <p:sp>
        <p:nvSpPr>
          <p:cNvPr id="3" name="Symbol zastępczy tekstu 2"/>
          <p:cNvSpPr>
            <a:spLocks noGrp="1"/>
          </p:cNvSpPr>
          <p:nvPr>
            <p:ph type="body" idx="1"/>
          </p:nvPr>
        </p:nvSpPr>
        <p:spPr>
          <a:xfrm>
            <a:off x="3491880" y="3861048"/>
            <a:ext cx="5652120" cy="3451648"/>
          </a:xfrm>
        </p:spPr>
        <p:txBody>
          <a:bodyPr>
            <a:normAutofit/>
          </a:bodyPr>
          <a:lstStyle/>
          <a:p>
            <a:r>
              <a:rPr lang="pl-PL" sz="2400" dirty="0" smtClean="0"/>
              <a:t>metoda oszustwa, w której przestępca podszywa się pod inną osobę lub instytucję, w celu wyłudzenia określonych informacji (np. danych logowania, szczegółów karty kredytowej) lub nakłonienia ofiary do określonych działań.</a:t>
            </a:r>
            <a:endParaRPr lang="pl-PL" sz="2400" dirty="0"/>
          </a:p>
        </p:txBody>
      </p:sp>
      <p:pic>
        <p:nvPicPr>
          <p:cNvPr id="4" name="Obraz 3" descr="Znalezione obrazy dla zapytania phishing"/>
          <p:cNvPicPr/>
          <p:nvPr/>
        </p:nvPicPr>
        <p:blipFill>
          <a:blip r:embed="rId2" cstate="print"/>
          <a:srcRect/>
          <a:stretch>
            <a:fillRect/>
          </a:stretch>
        </p:blipFill>
        <p:spPr bwMode="auto">
          <a:xfrm>
            <a:off x="4067944" y="0"/>
            <a:ext cx="5076056" cy="3717032"/>
          </a:xfrm>
          <a:prstGeom prst="rect">
            <a:avLst/>
          </a:prstGeom>
          <a:noFill/>
          <a:ln w="9525">
            <a:noFill/>
            <a:miter lim="800000"/>
            <a:headEnd/>
            <a:tailEnd/>
          </a:ln>
        </p:spPr>
      </p:pic>
      <p:pic>
        <p:nvPicPr>
          <p:cNvPr id="17410" name="Picture 2" descr="Znalezione obrazy dla zapytania phishing"/>
          <p:cNvPicPr>
            <a:picLocks noChangeAspect="1" noChangeArrowheads="1"/>
          </p:cNvPicPr>
          <p:nvPr/>
        </p:nvPicPr>
        <p:blipFill>
          <a:blip r:embed="rId3" cstate="print"/>
          <a:srcRect/>
          <a:stretch>
            <a:fillRect/>
          </a:stretch>
        </p:blipFill>
        <p:spPr bwMode="auto">
          <a:xfrm>
            <a:off x="395536" y="2348880"/>
            <a:ext cx="3231718" cy="3456384"/>
          </a:xfrm>
          <a:prstGeom prst="rect">
            <a:avLst/>
          </a:prstGeom>
          <a:noFill/>
        </p:spPr>
      </p:pic>
      <p:sp>
        <p:nvSpPr>
          <p:cNvPr id="6" name="Prostokąt 5"/>
          <p:cNvSpPr/>
          <p:nvPr/>
        </p:nvSpPr>
        <p:spPr>
          <a:xfrm>
            <a:off x="0" y="6500834"/>
            <a:ext cx="4572000" cy="169277"/>
          </a:xfrm>
          <a:prstGeom prst="rect">
            <a:avLst/>
          </a:prstGeom>
        </p:spPr>
        <p:txBody>
          <a:bodyPr>
            <a:spAutoFit/>
          </a:bodyPr>
          <a:lstStyle/>
          <a:p>
            <a:r>
              <a:rPr lang="pl-PL" sz="500" dirty="0" smtClean="0"/>
              <a:t>https://cdn2.hubspot.net/</a:t>
            </a:r>
            <a:r>
              <a:rPr lang="pl-PL" sz="500" dirty="0" err="1" smtClean="0"/>
              <a:t>hubfs</a:t>
            </a:r>
            <a:r>
              <a:rPr lang="pl-PL" sz="500" dirty="0" smtClean="0"/>
              <a:t>/486579/</a:t>
            </a:r>
            <a:r>
              <a:rPr lang="pl-PL" sz="500" dirty="0" err="1" smtClean="0"/>
              <a:t>lp</a:t>
            </a:r>
            <a:r>
              <a:rPr lang="pl-PL" sz="500" dirty="0" smtClean="0"/>
              <a:t>/</a:t>
            </a:r>
            <a:r>
              <a:rPr lang="pl-PL" sz="500" dirty="0" err="1" smtClean="0"/>
              <a:t>academy</a:t>
            </a:r>
            <a:r>
              <a:rPr lang="pl-PL" sz="500" dirty="0" smtClean="0"/>
              <a:t>/phishing.png?t=1518126514223</a:t>
            </a:r>
            <a:endParaRPr lang="pl-PL" sz="500" dirty="0"/>
          </a:p>
        </p:txBody>
      </p:sp>
      <p:sp>
        <p:nvSpPr>
          <p:cNvPr id="7" name="Prostokąt 6"/>
          <p:cNvSpPr/>
          <p:nvPr/>
        </p:nvSpPr>
        <p:spPr>
          <a:xfrm>
            <a:off x="0" y="6688723"/>
            <a:ext cx="4572000" cy="169277"/>
          </a:xfrm>
          <a:prstGeom prst="rect">
            <a:avLst/>
          </a:prstGeom>
        </p:spPr>
        <p:txBody>
          <a:bodyPr>
            <a:spAutoFit/>
          </a:bodyPr>
          <a:lstStyle/>
          <a:p>
            <a:r>
              <a:rPr lang="pl-PL" sz="500" dirty="0" smtClean="0"/>
              <a:t>https://lh3.googleusercontent.com/K86bWAHXYPkCGP_bclX3qhYmbsYc_0VHrdyXBKW_3J0Oz_IwnlKSDd6hhyVZ069WZzahvzM=s127</a:t>
            </a:r>
            <a:endParaRPr lang="pl-PL" sz="500"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285728"/>
            <a:ext cx="7239000" cy="1362075"/>
          </a:xfrm>
        </p:spPr>
        <p:txBody>
          <a:bodyPr>
            <a:normAutofit fontScale="90000"/>
          </a:bodyPr>
          <a:lstStyle/>
          <a:p>
            <a:r>
              <a:rPr lang="pl-PL" sz="6000" dirty="0" err="1" smtClean="0">
                <a:ln w="6350">
                  <a:solidFill>
                    <a:srgbClr val="7030A0"/>
                  </a:solidFill>
                </a:ln>
                <a:solidFill>
                  <a:srgbClr val="7030A0"/>
                </a:solidFill>
              </a:rPr>
              <a:t>Malware</a:t>
            </a:r>
            <a:r>
              <a:rPr lang="pl-PL" dirty="0" smtClean="0"/>
              <a:t/>
            </a:r>
            <a:br>
              <a:rPr lang="pl-PL" dirty="0" smtClean="0"/>
            </a:br>
            <a:r>
              <a:rPr lang="pl-PL" sz="2400" dirty="0" smtClean="0"/>
              <a:t>(w tłum z ang.:</a:t>
            </a:r>
            <a:br>
              <a:rPr lang="pl-PL" sz="2400" dirty="0" smtClean="0"/>
            </a:br>
            <a:r>
              <a:rPr lang="pl-PL" sz="2400" dirty="0" smtClean="0"/>
              <a:t>złośliwe oprogramowanie)</a:t>
            </a:r>
            <a:br>
              <a:rPr lang="pl-PL" sz="2400" dirty="0" smtClean="0"/>
            </a:br>
            <a:endParaRPr lang="pl-PL" sz="2400" dirty="0"/>
          </a:p>
        </p:txBody>
      </p:sp>
      <p:sp>
        <p:nvSpPr>
          <p:cNvPr id="3" name="Symbol zastępczy tekstu 2"/>
          <p:cNvSpPr>
            <a:spLocks noGrp="1"/>
          </p:cNvSpPr>
          <p:nvPr>
            <p:ph type="body" idx="1"/>
          </p:nvPr>
        </p:nvSpPr>
        <p:spPr>
          <a:xfrm>
            <a:off x="5000628" y="2714620"/>
            <a:ext cx="4143372" cy="3214694"/>
          </a:xfrm>
        </p:spPr>
        <p:txBody>
          <a:bodyPr>
            <a:noAutofit/>
          </a:bodyPr>
          <a:lstStyle/>
          <a:p>
            <a:r>
              <a:rPr lang="pl-PL" sz="2400" dirty="0" smtClean="0"/>
              <a:t>Jest uważany za uciążliwy lub szkodliwy typ oprogramowania, który ma na celu potajemnie uzyskać dostęp do urządzenia bez wiedzy użytkownika. Najczęściej dostaje się na urządzenie z Internetu i poczty elektronicznej.</a:t>
            </a:r>
            <a:endParaRPr lang="pl-PL" sz="2400" dirty="0"/>
          </a:p>
        </p:txBody>
      </p:sp>
      <p:pic>
        <p:nvPicPr>
          <p:cNvPr id="1026" name="Picture 2" descr="Złośliwe oprogramowanie"/>
          <p:cNvPicPr>
            <a:picLocks noChangeAspect="1" noChangeArrowheads="1"/>
          </p:cNvPicPr>
          <p:nvPr/>
        </p:nvPicPr>
        <p:blipFill>
          <a:blip r:embed="rId2"/>
          <a:srcRect/>
          <a:stretch>
            <a:fillRect/>
          </a:stretch>
        </p:blipFill>
        <p:spPr bwMode="auto">
          <a:xfrm>
            <a:off x="428596" y="1643050"/>
            <a:ext cx="4191004" cy="4488787"/>
          </a:xfrm>
          <a:prstGeom prst="rect">
            <a:avLst/>
          </a:prstGeom>
          <a:noFill/>
        </p:spPr>
      </p:pic>
      <p:sp>
        <p:nvSpPr>
          <p:cNvPr id="5" name="Prostokąt 4"/>
          <p:cNvSpPr/>
          <p:nvPr/>
        </p:nvSpPr>
        <p:spPr>
          <a:xfrm>
            <a:off x="0" y="6500834"/>
            <a:ext cx="4357718" cy="169277"/>
          </a:xfrm>
          <a:prstGeom prst="rect">
            <a:avLst/>
          </a:prstGeom>
        </p:spPr>
        <p:txBody>
          <a:bodyPr wrap="square">
            <a:spAutoFit/>
          </a:bodyPr>
          <a:lstStyle/>
          <a:p>
            <a:r>
              <a:rPr lang="pl-PL" sz="500" dirty="0" smtClean="0"/>
              <a:t>https</a:t>
            </a:r>
            <a:r>
              <a:rPr lang="pl-PL" sz="500" dirty="0" smtClean="0"/>
              <a:t>://cdn2.hubspot.net/</a:t>
            </a:r>
            <a:r>
              <a:rPr lang="pl-PL" sz="500" dirty="0" err="1" smtClean="0"/>
              <a:t>hubfs</a:t>
            </a:r>
            <a:r>
              <a:rPr lang="pl-PL" sz="500" dirty="0" smtClean="0"/>
              <a:t>/486579/</a:t>
            </a:r>
            <a:r>
              <a:rPr lang="pl-PL" sz="500" dirty="0" err="1" smtClean="0"/>
              <a:t>lp</a:t>
            </a:r>
            <a:r>
              <a:rPr lang="pl-PL" sz="500" dirty="0" smtClean="0"/>
              <a:t>/</a:t>
            </a:r>
            <a:r>
              <a:rPr lang="pl-PL" sz="500" dirty="0" err="1" smtClean="0"/>
              <a:t>academy</a:t>
            </a:r>
            <a:r>
              <a:rPr lang="pl-PL" sz="500" dirty="0" smtClean="0"/>
              <a:t>/malware.png?t=1518126514223</a:t>
            </a:r>
            <a:endParaRPr lang="pl-PL" sz="500" dirty="0"/>
          </a:p>
        </p:txBody>
      </p:sp>
      <p:sp>
        <p:nvSpPr>
          <p:cNvPr id="1030" name="AutoShape 6" descr="Znalezione obrazy dla zapytania malw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 name="Obraz 7" descr="malware.jpg"/>
          <p:cNvPicPr>
            <a:picLocks noChangeAspect="1"/>
          </p:cNvPicPr>
          <p:nvPr/>
        </p:nvPicPr>
        <p:blipFill>
          <a:blip r:embed="rId3" cstate="print"/>
          <a:stretch>
            <a:fillRect/>
          </a:stretch>
        </p:blipFill>
        <p:spPr>
          <a:xfrm>
            <a:off x="5143504" y="1"/>
            <a:ext cx="4000496" cy="2428868"/>
          </a:xfrm>
          <a:prstGeom prst="rect">
            <a:avLst/>
          </a:prstGeom>
        </p:spPr>
      </p:pic>
      <p:sp>
        <p:nvSpPr>
          <p:cNvPr id="9" name="Prostokąt 8"/>
          <p:cNvSpPr/>
          <p:nvPr/>
        </p:nvSpPr>
        <p:spPr>
          <a:xfrm>
            <a:off x="0" y="6688723"/>
            <a:ext cx="4572000" cy="169277"/>
          </a:xfrm>
          <a:prstGeom prst="rect">
            <a:avLst/>
          </a:prstGeom>
        </p:spPr>
        <p:txBody>
          <a:bodyPr>
            <a:spAutoFit/>
          </a:bodyPr>
          <a:lstStyle/>
          <a:p>
            <a:r>
              <a:rPr lang="pl-PL" sz="500" dirty="0" smtClean="0"/>
              <a:t>http://www.infoglobe.net/wp-content/uploads/malware.jpg</a:t>
            </a:r>
            <a:endParaRPr lang="pl-PL" sz="500"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0"/>
            <a:ext cx="7239000" cy="1362075"/>
          </a:xfrm>
        </p:spPr>
        <p:txBody>
          <a:bodyPr>
            <a:normAutofit/>
          </a:bodyPr>
          <a:lstStyle/>
          <a:p>
            <a:r>
              <a:rPr lang="pl-PL" sz="5400" dirty="0" err="1" smtClean="0">
                <a:ln w="6350">
                  <a:solidFill>
                    <a:srgbClr val="7030A0"/>
                  </a:solidFill>
                </a:ln>
                <a:solidFill>
                  <a:srgbClr val="7030A0"/>
                </a:solidFill>
              </a:rPr>
              <a:t>Adware</a:t>
            </a:r>
            <a:endParaRPr lang="pl-PL" sz="5400" dirty="0">
              <a:ln w="6350">
                <a:solidFill>
                  <a:srgbClr val="7030A0"/>
                </a:solidFill>
              </a:ln>
              <a:solidFill>
                <a:srgbClr val="7030A0"/>
              </a:solidFill>
            </a:endParaRPr>
          </a:p>
        </p:txBody>
      </p:sp>
      <p:sp>
        <p:nvSpPr>
          <p:cNvPr id="3" name="Symbol zastępczy tekstu 2"/>
          <p:cNvSpPr>
            <a:spLocks noGrp="1"/>
          </p:cNvSpPr>
          <p:nvPr>
            <p:ph type="body" idx="1"/>
          </p:nvPr>
        </p:nvSpPr>
        <p:spPr>
          <a:xfrm>
            <a:off x="4972048" y="1428736"/>
            <a:ext cx="4171952" cy="5214950"/>
          </a:xfrm>
        </p:spPr>
        <p:txBody>
          <a:bodyPr>
            <a:normAutofit/>
          </a:bodyPr>
          <a:lstStyle/>
          <a:p>
            <a:r>
              <a:rPr lang="pl-PL" sz="2400" dirty="0" smtClean="0"/>
              <a:t>To rodzaj oprogramowania wspieranego przez reklamy, które pojawiają się w wyskakujących oknach lub na pasku narzędzi na komputerze lub w przeglądarce. Większość nie jest niebezpieczna. Jednak niektóre z tego typu zagrożeń zbierają Twoje prywatne informacje.</a:t>
            </a:r>
            <a:endParaRPr lang="pl-PL" sz="2400" dirty="0"/>
          </a:p>
        </p:txBody>
      </p:sp>
      <p:pic>
        <p:nvPicPr>
          <p:cNvPr id="23554" name="Picture 2" descr="Adware"/>
          <p:cNvPicPr>
            <a:picLocks noChangeAspect="1" noChangeArrowheads="1"/>
          </p:cNvPicPr>
          <p:nvPr/>
        </p:nvPicPr>
        <p:blipFill>
          <a:blip r:embed="rId2"/>
          <a:srcRect/>
          <a:stretch>
            <a:fillRect/>
          </a:stretch>
        </p:blipFill>
        <p:spPr bwMode="auto">
          <a:xfrm>
            <a:off x="428597" y="1285860"/>
            <a:ext cx="4475234" cy="4786346"/>
          </a:xfrm>
          <a:prstGeom prst="rect">
            <a:avLst/>
          </a:prstGeom>
          <a:noFill/>
        </p:spPr>
      </p:pic>
      <p:sp>
        <p:nvSpPr>
          <p:cNvPr id="5" name="Prostokąt 4"/>
          <p:cNvSpPr/>
          <p:nvPr/>
        </p:nvSpPr>
        <p:spPr>
          <a:xfrm>
            <a:off x="0" y="6688723"/>
            <a:ext cx="4572000" cy="169277"/>
          </a:xfrm>
          <a:prstGeom prst="rect">
            <a:avLst/>
          </a:prstGeom>
        </p:spPr>
        <p:txBody>
          <a:bodyPr>
            <a:spAutoFit/>
          </a:bodyPr>
          <a:lstStyle/>
          <a:p>
            <a:r>
              <a:rPr lang="pl-PL" sz="500" dirty="0" smtClean="0"/>
              <a:t>https://cdn2.hubspot.net/</a:t>
            </a:r>
            <a:r>
              <a:rPr lang="pl-PL" sz="500" dirty="0" err="1" smtClean="0"/>
              <a:t>hubfs</a:t>
            </a:r>
            <a:r>
              <a:rPr lang="pl-PL" sz="500" dirty="0" smtClean="0"/>
              <a:t>/486579/</a:t>
            </a:r>
            <a:r>
              <a:rPr lang="pl-PL" sz="500" dirty="0" err="1" smtClean="0"/>
              <a:t>lp</a:t>
            </a:r>
            <a:r>
              <a:rPr lang="pl-PL" sz="500" dirty="0" smtClean="0"/>
              <a:t>/</a:t>
            </a:r>
            <a:r>
              <a:rPr lang="pl-PL" sz="500" dirty="0" err="1" smtClean="0"/>
              <a:t>academy</a:t>
            </a:r>
            <a:r>
              <a:rPr lang="pl-PL" sz="500" dirty="0" smtClean="0"/>
              <a:t>/adware.png?t=1518126514223</a:t>
            </a:r>
            <a:endParaRPr lang="pl-PL" sz="500"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315</TotalTime>
  <Words>423</Words>
  <Application>Microsoft Office PowerPoint</Application>
  <PresentationFormat>Pokaz na ekranie (4:3)</PresentationFormat>
  <Paragraphs>70</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Energetyczny</vt:lpstr>
      <vt:lpstr>Bezpiecznie w sieci</vt:lpstr>
      <vt:lpstr>Slajd 2</vt:lpstr>
      <vt:lpstr>Slajd 3</vt:lpstr>
      <vt:lpstr>Cyberprzemoc </vt:lpstr>
      <vt:lpstr>Cyberprzestępstwa:</vt:lpstr>
      <vt:lpstr>child grooming  (w tłum. z ang.: uwodzenie dziecka) </vt:lpstr>
      <vt:lpstr>Phishing (w tłum. z ang.: internetowe wyłudzanie)</vt:lpstr>
      <vt:lpstr>Malware (w tłum z ang.: złośliwe oprogramowanie) </vt:lpstr>
      <vt:lpstr>Adware</vt:lpstr>
      <vt:lpstr>Aby bezpieczniej korzystać z Internetu, wykorzystuj następujące metody:</vt:lpstr>
      <vt:lpstr>Aktualizuj system operacyjny</vt:lpstr>
      <vt:lpstr>Korzystaj z programów antywirusowych</vt:lpstr>
      <vt:lpstr>Podejrzane wiadomości od razu wyrzucaj do kosza</vt:lpstr>
      <vt:lpstr>Bezpieczne hasła</vt:lpstr>
      <vt:lpstr>Nie podawaj zbyt dużej ilości informacji o sobie:</vt:lpstr>
      <vt:lpstr>Slajd 16</vt:lpstr>
      <vt:lpstr>Dziękuję  za oglądanie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Bezpiecznie w sieci</dc:title>
  <dc:creator>abc</dc:creator>
  <cp:lastModifiedBy>Agnieszka J</cp:lastModifiedBy>
  <cp:revision>37</cp:revision>
  <dcterms:created xsi:type="dcterms:W3CDTF">2018-01-31T07:16:37Z</dcterms:created>
  <dcterms:modified xsi:type="dcterms:W3CDTF">2018-02-27T18:51:46Z</dcterms:modified>
</cp:coreProperties>
</file>