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9"/>
  </p:notesMasterIdLst>
  <p:sldIdLst>
    <p:sldId id="261" r:id="rId2"/>
    <p:sldId id="264" r:id="rId3"/>
    <p:sldId id="266" r:id="rId4"/>
    <p:sldId id="267" r:id="rId5"/>
    <p:sldId id="268" r:id="rId6"/>
    <p:sldId id="269" r:id="rId7"/>
    <p:sldId id="271" r:id="rId8"/>
    <p:sldId id="272" r:id="rId9"/>
    <p:sldId id="274" r:id="rId10"/>
    <p:sldId id="275" r:id="rId11"/>
    <p:sldId id="276" r:id="rId12"/>
    <p:sldId id="278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A"/>
    <a:srgbClr val="3399FF"/>
    <a:srgbClr val="0D2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41" autoAdjust="0"/>
  </p:normalViewPr>
  <p:slideViewPr>
    <p:cSldViewPr snapToGrid="0">
      <p:cViewPr varScale="1">
        <p:scale>
          <a:sx n="74" d="100"/>
          <a:sy n="74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9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BA5FF-EEC5-4042-BB43-6461953A1CD2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5C21D-1CCA-4C79-BC90-B1062F372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08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0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5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58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0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08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1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07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868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231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1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3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755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380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251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567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65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278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88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08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359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51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3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956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752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509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1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0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1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  <p:sldLayoutId id="2147484038" r:id="rId18"/>
    <p:sldLayoutId id="2147484039" r:id="rId19"/>
    <p:sldLayoutId id="2147484040" r:id="rId20"/>
    <p:sldLayoutId id="2147484041" r:id="rId21"/>
    <p:sldLayoutId id="2147484042" r:id="rId22"/>
    <p:sldLayoutId id="2147484043" r:id="rId23"/>
    <p:sldLayoutId id="2147484044" r:id="rId24"/>
    <p:sldLayoutId id="2147484045" r:id="rId25"/>
    <p:sldLayoutId id="2147484046" r:id="rId26"/>
    <p:sldLayoutId id="2147484047" r:id="rId27"/>
    <p:sldLayoutId id="2147484048" r:id="rId28"/>
    <p:sldLayoutId id="2147484049" r:id="rId29"/>
    <p:sldLayoutId id="2147484050" r:id="rId30"/>
    <p:sldLayoutId id="2147484051" r:id="rId31"/>
    <p:sldLayoutId id="2147484052" r:id="rId32"/>
    <p:sldLayoutId id="2147484053" r:id="rId3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03252" y="1367472"/>
            <a:ext cx="3820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endParaRPr lang="pl-PL" sz="4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66546" y="3076372"/>
            <a:ext cx="4094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3080" indent="-342000">
              <a:lnSpc>
                <a:spcPct val="100000"/>
              </a:lnSpc>
            </a:pPr>
            <a:r>
              <a:rPr lang="pl-PL" sz="3200" spc="-1" dirty="0"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A cóż to takiego?</a:t>
            </a:r>
            <a:endParaRPr lang="pl-PL" sz="3200" spc="-1" dirty="0"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1371600" y="1010547"/>
            <a:ext cx="5859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200" b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rozwojowy: </a:t>
            </a:r>
            <a:endParaRPr lang="pl-PL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09599" y="1981199"/>
            <a:ext cx="81740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ma zastosowanie w szkole,  </a:t>
            </a:r>
          </a:p>
          <a:p>
            <a:pPr algn="ctr"/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 której zachowano tradycyjny system wychowawstwa klasowego. </a:t>
            </a:r>
          </a:p>
          <a:p>
            <a:pPr algn="ctr"/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Realizowany jest wobec uczniów wyrażających potrzebę i chęć takiej współpracy. </a:t>
            </a:r>
          </a:p>
          <a:p>
            <a:pPr algn="ctr"/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 w swojej pracy w zasadzie może pomijać  rozwiązywanie tzw. „problemów wychowawczych”</a:t>
            </a:r>
          </a:p>
          <a:p>
            <a:pPr algn="ctr"/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i koncentrować się wyłącznie nad odkrywaniem i wykorzystaniem potencjału podopiecznego.</a:t>
            </a:r>
          </a:p>
          <a:p>
            <a:pPr algn="ctr"/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  <a:p>
            <a:pPr algn="ctr"/>
            <a:r>
              <a:rPr lang="pl-PL" sz="20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rozwojowy - może mieć szerokie zastosowanie w pracy pozaszkolnej. </a:t>
            </a:r>
            <a:endParaRPr lang="pl-PL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08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926122" y="1093476"/>
            <a:ext cx="7068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200" b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dydaktyczny: </a:t>
            </a:r>
            <a:endParaRPr lang="pl-PL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96595" y="2280819"/>
            <a:ext cx="838862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</a:t>
            </a:r>
            <a:r>
              <a:rPr lang="pl-PL" sz="2800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artystyczny: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pozwala uczniowi na poszukiwanie własnego, swoistego warsztatu i środków wypowiedzi    w wybranej dziedzinie sztuki, </a:t>
            </a: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zachowując dbałość  o zdobywanie sprawności w posługiwaniu się klasycznymi środkami wyrazu.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2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3015" y="996462"/>
            <a:ext cx="6753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Jak te zadania realizować?</a:t>
            </a:r>
            <a:endParaRPr lang="pl-PL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03384" y="2086708"/>
            <a:ext cx="82318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Poprzez: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1. Budowanie świadomości ucznia w zakresie „zadania   szkolnego”, w taki sposób, żeby uczeń sam odkrył sens „chodzenia do szkoły”  </a:t>
            </a:r>
            <a:r>
              <a:rPr lang="pl-PL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 przyjął </a:t>
            </a: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go, jako swoje zadanie. 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2. Pracę na mocnych stronach ucznia.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3. Pomoc w planowaniu zadań i przyjmowaniu strategii ich realizacji.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4. Kształtowanie umiejętności dokonywania wyborów, podejmowania decyzji.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5. Budowanie i umacnianie systemu wartości.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01968" y="1019908"/>
            <a:ext cx="6515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Najważniejsze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etapy pracy </a:t>
            </a:r>
            <a:r>
              <a:rPr lang="pl-PL" sz="24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tutorskiej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: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86409" y="1693108"/>
            <a:ext cx="8147283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440" indent="-513360">
              <a:lnSpc>
                <a:spcPct val="100000"/>
              </a:lnSpc>
              <a:buClr>
                <a:srgbClr val="0082CA"/>
              </a:buClr>
              <a:buFont typeface="+mj-lt"/>
              <a:buAutoNum type="arabicPeriod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Poznanie podopiecznego 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jego osobowości, zainteresowań , warunków życia, talentów, mocnych i słabych stron,  preferowanych stylów uczenia się, wartości, planów życiowych.  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</a:pPr>
            <a:r>
              <a:rPr lang="pl-PL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Zadanie Onufrego Zagłoby „Z kim mam sprawę?” - pytania</a:t>
            </a:r>
            <a:endParaRPr lang="pl-PL" i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Jakie ma i dostrzega swoje silne strony i jakie słabości?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Czy są, a jeżeli tak, to jakie - przeszkody utrudniające naukę?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Do czego ten uczeń jest zmotywowany?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Co jest dla niego ważne  [wartości]?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60000"/>
              </a:lnSpc>
              <a:buClr>
                <a:srgbClr val="3399FF"/>
              </a:buClr>
              <a:buFont typeface="Arial"/>
              <a:buChar char="•"/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Czy chce coś zmienić w swoim życiu?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83323" y="879231"/>
            <a:ext cx="6602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Najważniejsze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etapy pracy </a:t>
            </a:r>
            <a:r>
              <a:rPr lang="pl-PL" sz="24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tutorskiej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: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91663" y="1395046"/>
            <a:ext cx="81475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2. wspólne wyznaczenie celów rozwojowych,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cele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szkolne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cele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pozaszkolne 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3. określenie planu działań zmierzających do ich osiągnięcia 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</a:pPr>
            <a:r>
              <a:rPr lang="pl-PL" spc="-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IPPiR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indywidualny plan pracy i rozwoju - na jeden semestr: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niedyrektywny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dla ucznia „samodzielnego, zmotywowanego itp..”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-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dyrektywny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dla ucznia potrzebującego zmiany funkcjonowania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Składniki </a:t>
            </a:r>
            <a:r>
              <a:rPr lang="pl-PL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IPPiR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: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FFFF00"/>
              </a:buClr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-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cele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, które uczeń chce osiągnąć w tym czasie,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FFFF00"/>
              </a:buClr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-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wzmocnienie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jednej z silnych stron ucznia,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FFFF00"/>
              </a:buClr>
            </a:pP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- </a:t>
            </a:r>
            <a:r>
              <a:rPr lang="pl-P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ograniczenie </a:t>
            </a:r>
            <a:r>
              <a:rPr lang="pl-PL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jednej ze słabości,</a:t>
            </a: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endParaRPr lang="pl-PL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r>
              <a:rPr lang="pl-PL" i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IŚR </a:t>
            </a:r>
            <a:r>
              <a:rPr lang="pl-PL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– indywidualna ścieżka rozwoju,</a:t>
            </a:r>
            <a:endParaRPr lang="pl-PL" i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endParaRPr lang="pl-PL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0954" y="1110063"/>
            <a:ext cx="7557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Na SILNE strony ucznia </a:t>
            </a:r>
            <a:r>
              <a:rPr lang="pl-PL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składają </a:t>
            </a:r>
            <a:r>
              <a:rPr lang="pl-PL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się: </a:t>
            </a:r>
            <a:endParaRPr lang="pl-PL" sz="24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27539" y="1629508"/>
            <a:ext cx="792072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cechy osobowościowe: 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inteligencje, zdolności, zainteresowania, temperament, siła woli, cechy fizyczne, cechy zdrowotne …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  <a:buClr>
                <a:srgbClr val="3399FF"/>
              </a:buClr>
              <a:buFont typeface="Arial"/>
              <a:buChar char="•"/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uwarunkowania życia: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</a:pP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rodzina – jej stan i status, środowisko rówieśnicze, środowisko zamieszkania, silne przeżycia….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50000"/>
              </a:lnSpc>
            </a:pPr>
            <a:r>
              <a:rPr lang="pl-PL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    To </a:t>
            </a:r>
            <a:r>
              <a:rPr lang="pl-PL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jest materiał do budowania platformy </a:t>
            </a:r>
            <a:r>
              <a:rPr lang="pl-PL" sz="20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	sukcesów  ucznia.</a:t>
            </a: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7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 rot="10800000" flipH="1" flipV="1">
            <a:off x="2625969" y="1054558"/>
            <a:ext cx="30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 TUTOR 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7538" y="1875692"/>
            <a:ext cx="85577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Nauczyciel-pedagog dbający o pełne wykorzystanie potencjału podopiecznego, motywujący go do refleksji nad własnym rozwojem i wspierający go swoim doświadczeniem.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</a:t>
            </a:r>
            <a:r>
              <a:rPr lang="pl-PL" sz="2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 swoją rozmową i obecnością służy podopiecznemu  w poszukiwaniu i zastosowaniu rozwiązań nadających sens życiu.</a:t>
            </a:r>
            <a:endParaRPr lang="pl-PL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5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1354" y="1418491"/>
            <a:ext cx="8768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Relacja </a:t>
            </a:r>
            <a:r>
              <a:rPr lang="pl-PL" sz="32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tutorska</a:t>
            </a:r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</a:p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– to proces pedagogiczny </a:t>
            </a:r>
          </a:p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polegający na: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512276" y="2988151"/>
            <a:ext cx="59818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spc="-1" dirty="0">
              <a:solidFill>
                <a:srgbClr val="3399FF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  <a:p>
            <a:pPr algn="ctr"/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spółobecności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[interakcji] wywołującej </a:t>
            </a:r>
            <a:r>
              <a:rPr lang="pl-PL" sz="2400" u="sng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korzystną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, </a:t>
            </a:r>
            <a:r>
              <a:rPr lang="pl-PL" sz="2400" u="sng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długotrwałą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zmianę postawy</a:t>
            </a:r>
          </a:p>
          <a:p>
            <a:pPr algn="ctr"/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u uczestników spotkania</a:t>
            </a:r>
            <a:endParaRPr lang="pl-PL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377504" y="1546089"/>
            <a:ext cx="97563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8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jest znany </a:t>
            </a:r>
          </a:p>
          <a:p>
            <a:pPr algn="ctr"/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jako metoda pracy akademickiej 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praktykowana na uczelniach brytyjskich 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(Oxford, Cambridge). 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Profesor pracuje ze studentem, </a:t>
            </a: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ten pierwszy pomaga temu drugiemu zaplanować rozwój,</a:t>
            </a: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a następnie wspiera </a:t>
            </a:r>
          </a:p>
          <a:p>
            <a:pPr algn="ctr">
              <a:lnSpc>
                <a:spcPct val="100000"/>
              </a:lnSpc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 czuwa nad realizacją planów.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1935264" y="1061780"/>
            <a:ext cx="5378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 TO: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9629" y="1792694"/>
            <a:ext cx="80506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980" indent="-342900">
              <a:lnSpc>
                <a:spcPct val="100000"/>
              </a:lnSpc>
              <a:buClr>
                <a:srgbClr val="3399FF"/>
              </a:buClr>
              <a:buFont typeface="Wingdings" pitchFamily="2" charset="2"/>
              <a:buChar char="v"/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indywidualna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praca z podopiecznym: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-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długotrwała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- systematyczna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- celowa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wykorzystująca  mocne strony.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980" indent="-342900">
              <a:lnSpc>
                <a:spcPct val="100000"/>
              </a:lnSpc>
              <a:buClr>
                <a:srgbClr val="3399FF"/>
              </a:buClr>
              <a:buFont typeface="Wingdings" pitchFamily="2" charset="2"/>
              <a:buChar char="v"/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formę </a:t>
            </a:r>
            <a:r>
              <a:rPr lang="pl-PL" sz="24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tutoringowi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nadaje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: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założony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cel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przyjęty styl postępowania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	pedagogicznego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4225" y="2325568"/>
            <a:ext cx="867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Dlaczego </a:t>
            </a:r>
            <a:r>
              <a:rPr lang="pl-PL" sz="40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endParaRPr lang="pl-PL" sz="4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4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nazywa się </a:t>
            </a:r>
            <a:r>
              <a:rPr lang="pl-PL" sz="4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TUTORING?</a:t>
            </a:r>
            <a:endParaRPr lang="pl-PL" sz="4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9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5138" y="1324708"/>
            <a:ext cx="861646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„Homo </a:t>
            </a:r>
            <a:r>
              <a:rPr lang="pl-PL" sz="32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prudens</a:t>
            </a:r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32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tutus</a:t>
            </a:r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32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est</a:t>
            </a:r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”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/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(„Człowiek mądry jest bezpieczny”)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algn="ctr"/>
            <a:r>
              <a:rPr lang="pl-PL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Lucius </a:t>
            </a:r>
            <a:r>
              <a:rPr lang="pl-PL" i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Annaeus</a:t>
            </a:r>
            <a:r>
              <a:rPr lang="pl-PL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i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Seneca</a:t>
            </a:r>
            <a:endParaRPr lang="pl-PL" i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830805" y="2870027"/>
            <a:ext cx="6858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spc="-1" dirty="0">
              <a:solidFill>
                <a:srgbClr val="3399FF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  <a:p>
            <a:r>
              <a:rPr lang="pl-PL" sz="2400" spc="-1" dirty="0">
                <a:solidFill>
                  <a:srgbClr val="3399FF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          </a:t>
            </a:r>
            <a:r>
              <a:rPr lang="pl-PL" sz="24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tutus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–  bezpieczny, pewny,</a:t>
            </a:r>
          </a:p>
          <a:p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          tutor –  opiekun, obrońca,</a:t>
            </a:r>
          </a:p>
          <a:p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           </a:t>
            </a:r>
            <a:r>
              <a:rPr lang="pl-PL" sz="24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prudens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– roztropny, rozważny.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814908" y="3451071"/>
            <a:ext cx="1813680" cy="172728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396251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6894" y="1242645"/>
            <a:ext cx="81589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Zasada obowiązująca każdego nauczyciela, wychowawcę, tutora:</a:t>
            </a:r>
            <a:endParaRPr lang="pl-PL" sz="3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06895" y="2665782"/>
            <a:ext cx="863710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000" algn="ctr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„Zawsze postępuj tak, </a:t>
            </a:r>
          </a:p>
          <a:p>
            <a:pPr marL="343080" indent="-342000" algn="ctr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aby działania twe przyczyniały się </a:t>
            </a:r>
          </a:p>
          <a:p>
            <a:pPr marL="343080" indent="-342000" algn="ctr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do wychowania człowieka mądrego”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 algn="ctr">
              <a:lnSpc>
                <a:spcPct val="100000"/>
              </a:lnSpc>
            </a:pPr>
            <a:r>
              <a:rPr lang="pl-PL" i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prof. Kazimierz Szewczyk  „Zarys etyki nauczycielskiej”   Warszawa  1999</a:t>
            </a:r>
            <a:endParaRPr lang="pl-PL" i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400" spc="-1" dirty="0">
              <a:solidFill>
                <a:srgbClr val="3399FF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70892" y="1031631"/>
            <a:ext cx="5826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32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szkolny</a:t>
            </a:r>
            <a:endParaRPr lang="pl-PL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26831" y="1882711"/>
            <a:ext cx="7959969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to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forma pracy pedagogicznej realizowana        w bezpośrednim i indywidualnym kontakcie            z uczniem, ze szczególnym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uwzględnieniem: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godności ucznia i wychowawcy, </a:t>
            </a:r>
            <a:endParaRPr lang="pl-PL" sz="2400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>
              <a:lnSpc>
                <a:spcPct val="11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wypływającej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z faktu ich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człowieczeństwa</a:t>
            </a:r>
          </a:p>
          <a:p>
            <a:pPr marL="36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  interakcyjności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procesu 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wychowawczego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6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  transgresyjności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nieustannego   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  <a:ea typeface="DejaVu Sans"/>
            </a:endParaRPr>
          </a:p>
          <a:p>
            <a:pPr marL="360">
              <a:lnSpc>
                <a:spcPct val="100000"/>
              </a:lnSpc>
              <a:buClr>
                <a:srgbClr val="3399FF"/>
              </a:buClr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</a:t>
            </a:r>
            <a:r>
              <a:rPr lang="pl-PL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przekraczania  ograniczeń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1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1090246" y="1166788"/>
            <a:ext cx="6946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200" b="1" u="sng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Formy </a:t>
            </a:r>
            <a:r>
              <a:rPr lang="pl-PL" sz="3200" b="1" u="sng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tutoringu</a:t>
            </a:r>
            <a:r>
              <a:rPr lang="pl-PL" sz="3200" b="1" u="sng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szkolnego:</a:t>
            </a:r>
            <a:endParaRPr lang="pl-PL" sz="3200" b="1" u="sng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61238" y="1983655"/>
            <a:ext cx="74941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r>
              <a:rPr lang="pl-PL" sz="28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wychowawczo-rozwojowy,</a:t>
            </a:r>
          </a:p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r>
              <a:rPr lang="pl-PL" sz="28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rozwojowy,</a:t>
            </a:r>
          </a:p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  <a:buClr>
                <a:srgbClr val="3399FF"/>
              </a:buClr>
              <a:buFont typeface="Arial"/>
              <a:buChar char="•"/>
            </a:pPr>
            <a:r>
              <a:rPr lang="pl-PL" sz="28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dydaktyczny: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FFFF00"/>
              </a:buClr>
            </a:pP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</a:t>
            </a:r>
            <a:r>
              <a:rPr lang="pl-PL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- 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naukowy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1080">
              <a:lnSpc>
                <a:spcPct val="100000"/>
              </a:lnSpc>
              <a:buClr>
                <a:srgbClr val="FFFF00"/>
              </a:buClr>
            </a:pPr>
            <a:r>
              <a:rPr lang="pl-PL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</a:t>
            </a:r>
            <a:r>
              <a:rPr lang="pl-PL" sz="28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- artystyczny</a:t>
            </a:r>
            <a:endParaRPr lang="pl-PL" sz="28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0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7991" y="975204"/>
            <a:ext cx="8824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Tutoring</a:t>
            </a:r>
            <a:r>
              <a:rPr lang="pl-PL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wychowawczo-rozwojowy to:</a:t>
            </a:r>
            <a:endParaRPr lang="pl-PL" sz="32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15815" y="1747753"/>
            <a:ext cx="84890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440" indent="-513360">
              <a:lnSpc>
                <a:spcPct val="100000"/>
              </a:lnSpc>
              <a:buClr>
                <a:srgbClr val="3399FF"/>
              </a:buClr>
              <a:buFont typeface="Arial"/>
              <a:buAutoNum type="arabicPeriod"/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Indywidualizacja systemu sprawowania opieki szkolnej,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0082CA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2.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Wsparcie uczniów w zakresie rozwoju uzdolnień,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0082CA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3.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Wsparcie uczniów w zakresie zmiany zachowania,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0082CA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4. </a:t>
            </a: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Program spójności wychowawczej 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  <a:p>
            <a:pPr marL="343080" indent="-342000">
              <a:lnSpc>
                <a:spcPct val="100000"/>
              </a:lnSpc>
            </a:pPr>
            <a:r>
              <a:rPr lang="pl-PL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 Black" panose="020B0A04020102020204" pitchFamily="34" charset="0"/>
                <a:ea typeface="DejaVu Sans"/>
              </a:rPr>
              <a:t>    szkoła – rodzice.</a:t>
            </a:r>
            <a:endParaRPr lang="pl-PL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3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578</Words>
  <Application>Microsoft Office PowerPoint</Application>
  <PresentationFormat>Pokaz na ekranie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Sołtysik-Nita</dc:creator>
  <cp:lastModifiedBy>Tomek</cp:lastModifiedBy>
  <cp:revision>39</cp:revision>
  <dcterms:created xsi:type="dcterms:W3CDTF">2014-11-22T18:17:06Z</dcterms:created>
  <dcterms:modified xsi:type="dcterms:W3CDTF">2018-09-16T14:05:55Z</dcterms:modified>
</cp:coreProperties>
</file>