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7" r:id="rId3"/>
    <p:sldId id="268" r:id="rId4"/>
    <p:sldId id="271" r:id="rId5"/>
    <p:sldId id="258" r:id="rId6"/>
    <p:sldId id="265" r:id="rId7"/>
    <p:sldId id="272" r:id="rId8"/>
    <p:sldId id="266" r:id="rId9"/>
    <p:sldId id="277" r:id="rId10"/>
    <p:sldId id="273" r:id="rId11"/>
    <p:sldId id="284" r:id="rId12"/>
    <p:sldId id="274" r:id="rId13"/>
    <p:sldId id="275" r:id="rId14"/>
    <p:sldId id="278" r:id="rId15"/>
    <p:sldId id="261" r:id="rId16"/>
    <p:sldId id="279" r:id="rId17"/>
    <p:sldId id="282" r:id="rId18"/>
    <p:sldId id="280" r:id="rId19"/>
    <p:sldId id="285" r:id="rId20"/>
    <p:sldId id="283" r:id="rId21"/>
    <p:sldId id="263" r:id="rId22"/>
    <p:sldId id="281" r:id="rId23"/>
    <p:sldId id="288" r:id="rId24"/>
    <p:sldId id="289" r:id="rId25"/>
    <p:sldId id="286" r:id="rId26"/>
    <p:sldId id="287" r:id="rId27"/>
    <p:sldId id="293" r:id="rId28"/>
    <p:sldId id="294" r:id="rId29"/>
    <p:sldId id="290" r:id="rId30"/>
    <p:sldId id="291" r:id="rId31"/>
    <p:sldId id="295" r:id="rId32"/>
    <p:sldId id="269" r:id="rId33"/>
    <p:sldId id="292" r:id="rId3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6D9969-A309-42E3-AEFA-A29C5B4CA50D}" type="datetimeFigureOut">
              <a:rPr lang="pl-PL" smtClean="0"/>
              <a:pPr/>
              <a:t>28.03.2019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890EC4-247B-46DA-8DF1-35BF58806D5F}"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F890EC4-247B-46DA-8DF1-35BF58806D5F}"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3F4F87A5-4A9E-4A73-B504-217B414C1363}" type="datetimeFigureOut">
              <a:rPr lang="pl-PL" smtClean="0"/>
              <a:pPr/>
              <a:t>28.03.2019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6A559E2-C9E9-44B1-AAA5-FC0F7161B234}"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F87A5-4A9E-4A73-B504-217B414C1363}" type="datetimeFigureOut">
              <a:rPr lang="pl-PL" smtClean="0"/>
              <a:pPr/>
              <a:t>28.03.2019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559E2-C9E9-44B1-AAA5-FC0F7161B23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836713"/>
            <a:ext cx="7772400" cy="1728191"/>
          </a:xfrm>
        </p:spPr>
        <p:txBody>
          <a:bodyPr>
            <a:normAutofit/>
          </a:bodyPr>
          <a:lstStyle/>
          <a:p>
            <a:r>
              <a:rPr lang="pl-PL" dirty="0"/>
              <a:t>Temat lekcji: UKŁAD MOCZOWY </a:t>
            </a:r>
            <a:br>
              <a:rPr lang="pl-PL" dirty="0"/>
            </a:br>
            <a:r>
              <a:rPr lang="pl-PL" dirty="0"/>
              <a:t>I WYDALANIE</a:t>
            </a:r>
          </a:p>
        </p:txBody>
      </p:sp>
      <p:sp>
        <p:nvSpPr>
          <p:cNvPr id="3" name="Podtytuł 2"/>
          <p:cNvSpPr>
            <a:spLocks noGrp="1"/>
          </p:cNvSpPr>
          <p:nvPr>
            <p:ph type="subTitle" idx="1"/>
          </p:nvPr>
        </p:nvSpPr>
        <p:spPr/>
        <p:txBody>
          <a:bodyPr/>
          <a:lstStyle/>
          <a:p>
            <a:endParaRPr lang="pl-PL" dirty="0"/>
          </a:p>
        </p:txBody>
      </p:sp>
      <p:pic>
        <p:nvPicPr>
          <p:cNvPr id="2050" name="Picture 2"/>
          <p:cNvPicPr>
            <a:picLocks noChangeAspect="1" noChangeArrowheads="1"/>
          </p:cNvPicPr>
          <p:nvPr/>
        </p:nvPicPr>
        <p:blipFill>
          <a:blip r:embed="rId2" cstate="print"/>
          <a:srcRect/>
          <a:stretch>
            <a:fillRect/>
          </a:stretch>
        </p:blipFill>
        <p:spPr bwMode="auto">
          <a:xfrm>
            <a:off x="1763688" y="2708920"/>
            <a:ext cx="5715000" cy="343926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ZEWNĘTRZNA BUDOWA NERKI</a:t>
            </a:r>
          </a:p>
        </p:txBody>
      </p:sp>
      <p:sp>
        <p:nvSpPr>
          <p:cNvPr id="6" name="Symbol zastępczy tekstu 5"/>
          <p:cNvSpPr>
            <a:spLocks noGrp="1"/>
          </p:cNvSpPr>
          <p:nvPr>
            <p:ph type="body" idx="1"/>
          </p:nvPr>
        </p:nvSpPr>
        <p:spPr>
          <a:xfrm>
            <a:off x="539552" y="1052736"/>
            <a:ext cx="4040188" cy="648071"/>
          </a:xfrm>
        </p:spPr>
        <p:txBody>
          <a:bodyPr>
            <a:noAutofit/>
          </a:bodyPr>
          <a:lstStyle/>
          <a:p>
            <a:endParaRPr lang="pl-PL" sz="2800" b="0" dirty="0"/>
          </a:p>
          <a:p>
            <a:endParaRPr lang="pl-PL" sz="2800" b="0" dirty="0"/>
          </a:p>
        </p:txBody>
      </p:sp>
      <p:pic>
        <p:nvPicPr>
          <p:cNvPr id="4" name="Picture 4"/>
          <p:cNvPicPr>
            <a:picLocks noGrp="1" noChangeAspect="1" noChangeArrowheads="1"/>
          </p:cNvPicPr>
          <p:nvPr>
            <p:ph sz="half" idx="2"/>
          </p:nvPr>
        </p:nvPicPr>
        <p:blipFill>
          <a:blip r:embed="rId2" cstate="print"/>
          <a:stretch>
            <a:fillRect/>
          </a:stretch>
        </p:blipFill>
        <p:spPr bwMode="auto">
          <a:xfrm>
            <a:off x="1259632" y="1628800"/>
            <a:ext cx="2592288" cy="4536504"/>
          </a:xfrm>
          <a:prstGeom prst="rect">
            <a:avLst/>
          </a:prstGeom>
          <a:noFill/>
          <a:ln w="9525">
            <a:noFill/>
            <a:miter lim="800000"/>
            <a:headEnd/>
            <a:tailEnd/>
          </a:ln>
          <a:effectLst/>
        </p:spPr>
      </p:pic>
      <p:sp>
        <p:nvSpPr>
          <p:cNvPr id="5" name="Symbol zastępczy zawartości 4"/>
          <p:cNvSpPr>
            <a:spLocks noGrp="1"/>
          </p:cNvSpPr>
          <p:nvPr>
            <p:ph sz="quarter" idx="4"/>
          </p:nvPr>
        </p:nvSpPr>
        <p:spPr>
          <a:xfrm>
            <a:off x="3923928" y="1628800"/>
            <a:ext cx="4762873" cy="4680519"/>
          </a:xfrm>
        </p:spPr>
        <p:txBody>
          <a:bodyPr>
            <a:normAutofit fontScale="92500" lnSpcReduction="20000"/>
          </a:bodyPr>
          <a:lstStyle/>
          <a:p>
            <a:pPr>
              <a:buFont typeface="Wingdings" pitchFamily="2" charset="2"/>
              <a:buChar char="ü"/>
            </a:pPr>
            <a:r>
              <a:rPr lang="pl-PL" dirty="0"/>
              <a:t>Nerki okryte są z zewnątrz tkanką łączną, która tworzy tkankę włóknistą  tzw. </a:t>
            </a:r>
            <a:r>
              <a:rPr lang="pl-PL" b="1" dirty="0">
                <a:solidFill>
                  <a:srgbClr val="C00000"/>
                </a:solidFill>
              </a:rPr>
              <a:t>korę nerki </a:t>
            </a:r>
            <a:r>
              <a:rPr lang="pl-PL" b="1" dirty="0"/>
              <a:t>.</a:t>
            </a:r>
            <a:endParaRPr lang="pl-PL" dirty="0"/>
          </a:p>
          <a:p>
            <a:pPr>
              <a:buFont typeface="Wingdings" pitchFamily="2" charset="2"/>
              <a:buChar char="ü"/>
            </a:pPr>
            <a:r>
              <a:rPr lang="pl-PL" dirty="0"/>
              <a:t>Dodatkowo na zewnątrz znajduje się </a:t>
            </a:r>
            <a:r>
              <a:rPr lang="pl-PL" b="1" dirty="0">
                <a:solidFill>
                  <a:srgbClr val="C00000"/>
                </a:solidFill>
              </a:rPr>
              <a:t>tkanka tłuszczowa</a:t>
            </a:r>
            <a:r>
              <a:rPr lang="pl-PL" dirty="0"/>
              <a:t>, która chroni nerki przed urazami mechanicznymi.</a:t>
            </a:r>
          </a:p>
          <a:p>
            <a:pPr>
              <a:buFont typeface="Wingdings" pitchFamily="2" charset="2"/>
              <a:buChar char="ü"/>
            </a:pPr>
            <a:r>
              <a:rPr lang="pl-PL" dirty="0"/>
              <a:t>Mają ciemnoczerwoną barwę i ziarnistą strukturę. </a:t>
            </a:r>
          </a:p>
          <a:p>
            <a:pPr>
              <a:buFont typeface="Wingdings" pitchFamily="2" charset="2"/>
              <a:buChar char="ü"/>
            </a:pPr>
            <a:r>
              <a:rPr lang="pl-PL" dirty="0"/>
              <a:t>Wyraźnie wklęsła część nerki zwie się jej </a:t>
            </a:r>
            <a:r>
              <a:rPr lang="pl-PL" b="1" dirty="0">
                <a:solidFill>
                  <a:srgbClr val="C00000"/>
                </a:solidFill>
              </a:rPr>
              <a:t>wnęką</a:t>
            </a:r>
            <a:r>
              <a:rPr lang="pl-PL" dirty="0"/>
              <a:t>.</a:t>
            </a:r>
          </a:p>
          <a:p>
            <a:pPr>
              <a:buFont typeface="Wingdings" pitchFamily="2" charset="2"/>
              <a:buChar char="ü"/>
            </a:pPr>
            <a:r>
              <a:rPr lang="pl-PL" dirty="0"/>
              <a:t>Obie nerki są zwrócone wnękami do kręgosłupa.</a:t>
            </a:r>
          </a:p>
          <a:p>
            <a:pPr>
              <a:buFont typeface="Wingdings" pitchFamily="2" charset="2"/>
              <a:buChar char="ü"/>
            </a:pPr>
            <a:r>
              <a:rPr lang="pl-PL" dirty="0"/>
              <a:t>Przez wnęki wnikają do nich naczynia krwionośne (żyła i tętnica nerkowa) oraz uchodzą moczowody.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WEWNĘTRZNA  BUDOWA NERKI</a:t>
            </a:r>
          </a:p>
        </p:txBody>
      </p:sp>
      <p:sp>
        <p:nvSpPr>
          <p:cNvPr id="3" name="Symbol zastępczy zawartości 2"/>
          <p:cNvSpPr>
            <a:spLocks noGrp="1"/>
          </p:cNvSpPr>
          <p:nvPr>
            <p:ph idx="1"/>
          </p:nvPr>
        </p:nvSpPr>
        <p:spPr/>
        <p:txBody>
          <a:bodyPr/>
          <a:lstStyle/>
          <a:p>
            <a:endParaRPr lang="pl-PL" dirty="0"/>
          </a:p>
        </p:txBody>
      </p:sp>
      <p:pic>
        <p:nvPicPr>
          <p:cNvPr id="3074" name="Picture 2"/>
          <p:cNvPicPr>
            <a:picLocks noChangeAspect="1" noChangeArrowheads="1"/>
          </p:cNvPicPr>
          <p:nvPr/>
        </p:nvPicPr>
        <p:blipFill>
          <a:blip r:embed="rId2" cstate="print"/>
          <a:srcRect/>
          <a:stretch>
            <a:fillRect/>
          </a:stretch>
        </p:blipFill>
        <p:spPr bwMode="auto">
          <a:xfrm>
            <a:off x="1043608" y="1412776"/>
            <a:ext cx="7200800" cy="478133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WEWNĘTRZNA BUDOWA NERKI </a:t>
            </a:r>
          </a:p>
        </p:txBody>
      </p:sp>
      <p:sp>
        <p:nvSpPr>
          <p:cNvPr id="9" name="Symbol zastępczy zawartości 8"/>
          <p:cNvSpPr>
            <a:spLocks noGrp="1"/>
          </p:cNvSpPr>
          <p:nvPr>
            <p:ph sz="half" idx="1"/>
          </p:nvPr>
        </p:nvSpPr>
        <p:spPr>
          <a:xfrm>
            <a:off x="457200" y="1600200"/>
            <a:ext cx="4618856" cy="4525963"/>
          </a:xfrm>
        </p:spPr>
        <p:txBody>
          <a:bodyPr>
            <a:normAutofit fontScale="92500" lnSpcReduction="20000"/>
          </a:bodyPr>
          <a:lstStyle/>
          <a:p>
            <a:pPr>
              <a:buFont typeface="Wingdings" pitchFamily="2" charset="2"/>
              <a:buChar char="ü"/>
            </a:pPr>
            <a:r>
              <a:rPr lang="pl-PL" dirty="0"/>
              <a:t>Pod </a:t>
            </a:r>
            <a:r>
              <a:rPr lang="pl-PL" b="1" dirty="0">
                <a:solidFill>
                  <a:srgbClr val="C00000"/>
                </a:solidFill>
              </a:rPr>
              <a:t>korą nerki </a:t>
            </a:r>
            <a:r>
              <a:rPr lang="pl-PL" dirty="0"/>
              <a:t>znajduje się leżący głębiej – </a:t>
            </a:r>
            <a:r>
              <a:rPr lang="pl-PL" b="1" dirty="0">
                <a:solidFill>
                  <a:srgbClr val="C00000"/>
                </a:solidFill>
              </a:rPr>
              <a:t>rdzeń nerki</a:t>
            </a:r>
            <a:r>
              <a:rPr lang="pl-PL" dirty="0"/>
              <a:t>.</a:t>
            </a:r>
          </a:p>
          <a:p>
            <a:pPr>
              <a:buFont typeface="Wingdings" pitchFamily="2" charset="2"/>
              <a:buChar char="ü"/>
            </a:pPr>
            <a:r>
              <a:rPr lang="pl-PL" dirty="0"/>
              <a:t>W rdzeniu widoczne są trójkątne struktury zwane </a:t>
            </a:r>
            <a:r>
              <a:rPr lang="pl-PL" b="1" dirty="0">
                <a:solidFill>
                  <a:srgbClr val="C00000"/>
                </a:solidFill>
              </a:rPr>
              <a:t>piramidami nerkowymi </a:t>
            </a:r>
            <a:r>
              <a:rPr lang="pl-PL" dirty="0"/>
              <a:t>w liczbie od 6 - 18, których wierzchołki łączą się z lejkowatego kształtu komorą – miedniczką nerkową.</a:t>
            </a:r>
          </a:p>
          <a:p>
            <a:pPr>
              <a:buFont typeface="Wingdings" pitchFamily="2" charset="2"/>
              <a:buChar char="ü"/>
            </a:pPr>
            <a:r>
              <a:rPr lang="pl-PL" b="1" dirty="0">
                <a:solidFill>
                  <a:srgbClr val="C00000"/>
                </a:solidFill>
              </a:rPr>
              <a:t>Miedniczka nerkowa </a:t>
            </a:r>
            <a:r>
              <a:rPr lang="pl-PL" dirty="0"/>
              <a:t>jest połączona z moczowodami, które prowadzą do </a:t>
            </a:r>
            <a:r>
              <a:rPr lang="pl-PL" b="1" dirty="0">
                <a:solidFill>
                  <a:srgbClr val="C00000"/>
                </a:solidFill>
              </a:rPr>
              <a:t>pęcherza moczowego.</a:t>
            </a:r>
          </a:p>
        </p:txBody>
      </p:sp>
      <p:pic>
        <p:nvPicPr>
          <p:cNvPr id="2051" name="Picture 3"/>
          <p:cNvPicPr>
            <a:picLocks noGrp="1" noChangeAspect="1" noChangeArrowheads="1"/>
          </p:cNvPicPr>
          <p:nvPr>
            <p:ph sz="half" idx="2"/>
          </p:nvPr>
        </p:nvPicPr>
        <p:blipFill>
          <a:blip r:embed="rId2" cstate="print"/>
          <a:srcRect/>
          <a:stretch>
            <a:fillRect/>
          </a:stretch>
        </p:blipFill>
        <p:spPr bwMode="auto">
          <a:xfrm>
            <a:off x="4788024" y="1340768"/>
            <a:ext cx="4154363" cy="4632771"/>
          </a:xfrm>
          <a:prstGeom prst="rect">
            <a:avLst/>
          </a:prstGeom>
          <a:noFill/>
          <a:ln w="9525">
            <a:noFill/>
            <a:miter lim="800000"/>
            <a:headEnd/>
            <a:tailEnd/>
          </a:ln>
        </p:spPr>
      </p:pic>
      <p:sp>
        <p:nvSpPr>
          <p:cNvPr id="5" name="pole tekstowe 4"/>
          <p:cNvSpPr txBox="1"/>
          <p:nvPr/>
        </p:nvSpPr>
        <p:spPr>
          <a:xfrm>
            <a:off x="5004048" y="1268760"/>
            <a:ext cx="1080120" cy="369332"/>
          </a:xfrm>
          <a:prstGeom prst="rect">
            <a:avLst/>
          </a:prstGeom>
          <a:noFill/>
        </p:spPr>
        <p:txBody>
          <a:bodyPr wrap="square" rtlCol="0">
            <a:spAutoFit/>
          </a:bodyPr>
          <a:lstStyle/>
          <a:p>
            <a:r>
              <a:rPr lang="pl-PL" dirty="0"/>
              <a:t>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WEWNĘTRZNA BUDOWA NERKI </a:t>
            </a:r>
          </a:p>
        </p:txBody>
      </p:sp>
      <p:sp>
        <p:nvSpPr>
          <p:cNvPr id="9" name="Symbol zastępczy zawartości 8"/>
          <p:cNvSpPr>
            <a:spLocks noGrp="1"/>
          </p:cNvSpPr>
          <p:nvPr>
            <p:ph sz="half" idx="1"/>
          </p:nvPr>
        </p:nvSpPr>
        <p:spPr>
          <a:xfrm>
            <a:off x="457200" y="1600201"/>
            <a:ext cx="4258816" cy="3845024"/>
          </a:xfrm>
        </p:spPr>
        <p:txBody>
          <a:bodyPr>
            <a:normAutofit/>
          </a:bodyPr>
          <a:lstStyle/>
          <a:p>
            <a:pPr>
              <a:buNone/>
            </a:pPr>
            <a:r>
              <a:rPr lang="pl-PL" b="1" dirty="0">
                <a:solidFill>
                  <a:srgbClr val="C00000"/>
                </a:solidFill>
              </a:rPr>
              <a:t>NEFRON </a:t>
            </a:r>
          </a:p>
          <a:p>
            <a:pPr>
              <a:buNone/>
            </a:pPr>
            <a:r>
              <a:rPr lang="pl-PL" sz="2400" dirty="0"/>
              <a:t>Podstawowa jednostka</a:t>
            </a:r>
          </a:p>
          <a:p>
            <a:pPr>
              <a:buNone/>
            </a:pPr>
            <a:r>
              <a:rPr lang="pl-PL" sz="2400" dirty="0"/>
              <a:t>funkcjonalna nerek jest </a:t>
            </a:r>
          </a:p>
          <a:p>
            <a:pPr>
              <a:buNone/>
            </a:pPr>
            <a:r>
              <a:rPr lang="pl-PL" sz="2400" b="1" dirty="0">
                <a:solidFill>
                  <a:srgbClr val="C00000"/>
                </a:solidFill>
              </a:rPr>
              <a:t>nefron</a:t>
            </a:r>
            <a:r>
              <a:rPr lang="pl-PL" sz="2400" dirty="0"/>
              <a:t>, który odpowiada</a:t>
            </a:r>
          </a:p>
          <a:p>
            <a:pPr>
              <a:buNone/>
            </a:pPr>
            <a:r>
              <a:rPr lang="pl-PL" sz="2400" dirty="0"/>
              <a:t>za filtrowanie krwi, w rezultacie</a:t>
            </a:r>
          </a:p>
          <a:p>
            <a:pPr>
              <a:buNone/>
            </a:pPr>
            <a:r>
              <a:rPr lang="pl-PL" sz="2400" dirty="0"/>
              <a:t>czego powstaje mocz. W każdej</a:t>
            </a:r>
          </a:p>
          <a:p>
            <a:pPr>
              <a:buNone/>
            </a:pPr>
            <a:r>
              <a:rPr lang="pl-PL" sz="2400" dirty="0"/>
              <a:t>nerce znajduje się ok. miliona</a:t>
            </a:r>
          </a:p>
          <a:p>
            <a:pPr>
              <a:buNone/>
            </a:pPr>
            <a:r>
              <a:rPr lang="pl-PL" sz="2400" dirty="0"/>
              <a:t>nefronów. </a:t>
            </a:r>
            <a:endParaRPr lang="pl-PL" sz="2400" b="1" dirty="0">
              <a:solidFill>
                <a:srgbClr val="C00000"/>
              </a:solidFill>
            </a:endParaRPr>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5148064" y="1916832"/>
            <a:ext cx="2736304" cy="3672407"/>
          </a:xfrm>
          <a:prstGeom prst="rect">
            <a:avLst/>
          </a:prstGeom>
          <a:noFill/>
          <a:ln w="9525">
            <a:noFill/>
            <a:miter lim="800000"/>
            <a:headEnd/>
            <a:tailEnd/>
          </a:ln>
        </p:spPr>
      </p:pic>
      <p:cxnSp>
        <p:nvCxnSpPr>
          <p:cNvPr id="7" name="Łącznik prosty ze strzałką 6"/>
          <p:cNvCxnSpPr/>
          <p:nvPr/>
        </p:nvCxnSpPr>
        <p:spPr>
          <a:xfrm flipH="1">
            <a:off x="6516216" y="1700808"/>
            <a:ext cx="432048" cy="6480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 name="pole tekstowe 5"/>
          <p:cNvSpPr txBox="1"/>
          <p:nvPr/>
        </p:nvSpPr>
        <p:spPr>
          <a:xfrm>
            <a:off x="6516216" y="1412776"/>
            <a:ext cx="1512168" cy="369332"/>
          </a:xfrm>
          <a:prstGeom prst="rect">
            <a:avLst/>
          </a:prstGeom>
          <a:noFill/>
        </p:spPr>
        <p:txBody>
          <a:bodyPr wrap="square" rtlCol="0">
            <a:spAutoFit/>
          </a:bodyPr>
          <a:lstStyle/>
          <a:p>
            <a:r>
              <a:rPr lang="pl-PL" dirty="0"/>
              <a:t>Nefron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NEFRON </a:t>
            </a:r>
          </a:p>
        </p:txBody>
      </p:sp>
      <p:sp>
        <p:nvSpPr>
          <p:cNvPr id="3" name="Symbol zastępczy zawartości 2"/>
          <p:cNvSpPr>
            <a:spLocks noGrp="1"/>
          </p:cNvSpPr>
          <p:nvPr>
            <p:ph idx="4294967295"/>
          </p:nvPr>
        </p:nvSpPr>
        <p:spPr>
          <a:xfrm>
            <a:off x="467544" y="1268760"/>
            <a:ext cx="7632848" cy="4857403"/>
          </a:xfrm>
        </p:spPr>
        <p:txBody>
          <a:bodyPr>
            <a:normAutofit fontScale="85000" lnSpcReduction="20000"/>
          </a:bodyPr>
          <a:lstStyle/>
          <a:p>
            <a:pPr>
              <a:buFont typeface="Wingdings" pitchFamily="2" charset="2"/>
              <a:buChar char="ü"/>
            </a:pPr>
            <a:r>
              <a:rPr lang="pl-PL" dirty="0"/>
              <a:t>Każdy z nich zbudowany jest z torebki </a:t>
            </a:r>
            <a:r>
              <a:rPr lang="pl-PL" dirty="0">
                <a:solidFill>
                  <a:srgbClr val="C00000"/>
                </a:solidFill>
              </a:rPr>
              <a:t>nefronu (</a:t>
            </a:r>
            <a:r>
              <a:rPr lang="pl-PL" dirty="0" err="1">
                <a:solidFill>
                  <a:srgbClr val="C00000"/>
                </a:solidFill>
              </a:rPr>
              <a:t>Bowmana</a:t>
            </a:r>
            <a:r>
              <a:rPr lang="pl-PL" dirty="0">
                <a:solidFill>
                  <a:srgbClr val="C00000"/>
                </a:solidFill>
              </a:rPr>
              <a:t>) </a:t>
            </a:r>
            <a:r>
              <a:rPr lang="pl-PL" dirty="0"/>
              <a:t>i </a:t>
            </a:r>
            <a:r>
              <a:rPr lang="pl-PL" dirty="0">
                <a:solidFill>
                  <a:srgbClr val="C00000"/>
                </a:solidFill>
              </a:rPr>
              <a:t>kanalika nerkowego</a:t>
            </a:r>
            <a:r>
              <a:rPr lang="pl-PL" dirty="0"/>
              <a:t>. </a:t>
            </a:r>
          </a:p>
          <a:p>
            <a:pPr>
              <a:buFont typeface="Wingdings" pitchFamily="2" charset="2"/>
              <a:buChar char="ü"/>
            </a:pPr>
            <a:r>
              <a:rPr lang="pl-PL" dirty="0"/>
              <a:t>Torebka nefronu (</a:t>
            </a:r>
            <a:r>
              <a:rPr lang="pl-PL" dirty="0" err="1"/>
              <a:t>Bowmana</a:t>
            </a:r>
            <a:r>
              <a:rPr lang="pl-PL" dirty="0"/>
              <a:t>) otacza tzw. </a:t>
            </a:r>
            <a:r>
              <a:rPr lang="pl-PL" dirty="0">
                <a:solidFill>
                  <a:srgbClr val="C00000"/>
                </a:solidFill>
              </a:rPr>
              <a:t>kłębuszek nerkowy,</a:t>
            </a:r>
            <a:r>
              <a:rPr lang="pl-PL" dirty="0"/>
              <a:t> będący pętlą włosowatych naczyń krwionośnych. Razem tworzą ciałko nerkowe (zwane też ciałkiem </a:t>
            </a:r>
            <a:r>
              <a:rPr lang="pl-PL" dirty="0">
                <a:solidFill>
                  <a:srgbClr val="C00000"/>
                </a:solidFill>
              </a:rPr>
              <a:t>nerkowym Malpighiego).</a:t>
            </a:r>
          </a:p>
          <a:p>
            <a:pPr>
              <a:buFont typeface="Wingdings" pitchFamily="2" charset="2"/>
              <a:buChar char="ü"/>
            </a:pPr>
            <a:r>
              <a:rPr lang="pl-PL" dirty="0">
                <a:solidFill>
                  <a:srgbClr val="C00000"/>
                </a:solidFill>
              </a:rPr>
              <a:t>Kanalik nerkowy </a:t>
            </a:r>
            <a:r>
              <a:rPr lang="pl-PL" dirty="0"/>
              <a:t>możemy podzielić na trzy części. Pierwsza z nich to </a:t>
            </a:r>
            <a:r>
              <a:rPr lang="pl-PL" dirty="0">
                <a:solidFill>
                  <a:srgbClr val="C00000"/>
                </a:solidFill>
              </a:rPr>
              <a:t>kanalik kręty pierwszego </a:t>
            </a:r>
            <a:r>
              <a:rPr lang="pl-PL" dirty="0"/>
              <a:t>rzędu (bliższy), który tworzy bardzo charakterystyczne zapętlenie, zwane </a:t>
            </a:r>
            <a:r>
              <a:rPr lang="pl-PL" dirty="0">
                <a:solidFill>
                  <a:srgbClr val="C00000"/>
                </a:solidFill>
              </a:rPr>
              <a:t>pętlą </a:t>
            </a:r>
            <a:r>
              <a:rPr lang="pl-PL" dirty="0" err="1">
                <a:solidFill>
                  <a:srgbClr val="C00000"/>
                </a:solidFill>
              </a:rPr>
              <a:t>Henlego</a:t>
            </a:r>
            <a:r>
              <a:rPr lang="pl-PL" dirty="0"/>
              <a:t>. Kolejny odcinek to </a:t>
            </a:r>
            <a:r>
              <a:rPr lang="pl-PL" dirty="0">
                <a:solidFill>
                  <a:srgbClr val="C00000"/>
                </a:solidFill>
              </a:rPr>
              <a:t>kanalik kręty drugiego rzędu </a:t>
            </a:r>
            <a:r>
              <a:rPr lang="pl-PL" dirty="0"/>
              <a:t>(dalszy). Ostatni odcinek – </a:t>
            </a:r>
            <a:r>
              <a:rPr lang="pl-PL" dirty="0">
                <a:solidFill>
                  <a:srgbClr val="C00000"/>
                </a:solidFill>
              </a:rPr>
              <a:t>kanalik zbiorczy </a:t>
            </a:r>
            <a:r>
              <a:rPr lang="pl-PL" dirty="0"/>
              <a:t>– łączy się z miedniczką nerkową.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520" y="1196752"/>
            <a:ext cx="8647881" cy="5024265"/>
          </a:xfrm>
          <a:prstGeom prst="rect">
            <a:avLst/>
          </a:prstGeom>
          <a:noFill/>
          <a:ln w="9525">
            <a:noFill/>
            <a:miter lim="800000"/>
            <a:headEnd/>
            <a:tailEnd/>
          </a:ln>
          <a:effectLst/>
        </p:spPr>
      </p:pic>
      <p:sp>
        <p:nvSpPr>
          <p:cNvPr id="4" name="Tytuł 3"/>
          <p:cNvSpPr>
            <a:spLocks noGrp="1"/>
          </p:cNvSpPr>
          <p:nvPr>
            <p:ph type="title"/>
          </p:nvPr>
        </p:nvSpPr>
        <p:spPr>
          <a:xfrm>
            <a:off x="457200" y="274638"/>
            <a:ext cx="8229600" cy="922114"/>
          </a:xfrm>
        </p:spPr>
        <p:txBody>
          <a:bodyPr/>
          <a:lstStyle/>
          <a:p>
            <a:r>
              <a:rPr lang="pl-PL" dirty="0"/>
              <a:t>NEFRON</a:t>
            </a:r>
          </a:p>
        </p:txBody>
      </p:sp>
      <p:sp>
        <p:nvSpPr>
          <p:cNvPr id="5" name="Symbol zastępczy zawartości 4"/>
          <p:cNvSpPr>
            <a:spLocks noGrp="1"/>
          </p:cNvSpPr>
          <p:nvPr>
            <p:ph idx="1"/>
          </p:nvPr>
        </p:nvSpPr>
        <p:spPr>
          <a:xfrm>
            <a:off x="457200" y="1988840"/>
            <a:ext cx="8229600" cy="3528393"/>
          </a:xfrm>
        </p:spPr>
        <p:txBody>
          <a:bodyPr/>
          <a:lstStyle/>
          <a:p>
            <a:endParaRPr lang="pl-PL" dirty="0"/>
          </a:p>
        </p:txBody>
      </p:sp>
      <p:sp>
        <p:nvSpPr>
          <p:cNvPr id="6" name="Prostokąt zaokrąglony 5"/>
          <p:cNvSpPr/>
          <p:nvPr/>
        </p:nvSpPr>
        <p:spPr>
          <a:xfrm>
            <a:off x="5148064" y="5733256"/>
            <a:ext cx="3816424" cy="8423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dirty="0">
                <a:solidFill>
                  <a:schemeClr val="tx1"/>
                </a:solidFill>
              </a:rPr>
              <a:t>A - budowa nefrony z oplatającymi go naczyniami ; B- budowa ciałka nerkowego (</a:t>
            </a:r>
            <a:r>
              <a:rPr lang="pl-PL" dirty="0" err="1">
                <a:solidFill>
                  <a:schemeClr val="tx1"/>
                </a:solidFill>
              </a:rPr>
              <a:t>Malpihiego</a:t>
            </a:r>
            <a:r>
              <a:rPr lang="pl-PL" dirty="0">
                <a:solidFill>
                  <a:schemeClr val="tx1"/>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DROGI MOCZOWE</a:t>
            </a:r>
          </a:p>
        </p:txBody>
      </p:sp>
      <p:sp>
        <p:nvSpPr>
          <p:cNvPr id="4" name="Symbol zastępczy zawartości 3"/>
          <p:cNvSpPr>
            <a:spLocks noGrp="1"/>
          </p:cNvSpPr>
          <p:nvPr>
            <p:ph sz="half" idx="1"/>
          </p:nvPr>
        </p:nvSpPr>
        <p:spPr>
          <a:xfrm>
            <a:off x="457200" y="1124744"/>
            <a:ext cx="4402832" cy="5001419"/>
          </a:xfrm>
        </p:spPr>
        <p:txBody>
          <a:bodyPr>
            <a:noAutofit/>
          </a:bodyPr>
          <a:lstStyle/>
          <a:p>
            <a:pPr>
              <a:buNone/>
            </a:pPr>
            <a:r>
              <a:rPr lang="pl-PL" sz="3200" b="1" dirty="0">
                <a:solidFill>
                  <a:srgbClr val="C00000"/>
                </a:solidFill>
              </a:rPr>
              <a:t>Moczowody</a:t>
            </a:r>
            <a:r>
              <a:rPr lang="pl-PL" sz="2400" b="1" dirty="0">
                <a:solidFill>
                  <a:srgbClr val="C00000"/>
                </a:solidFill>
              </a:rPr>
              <a:t> </a:t>
            </a:r>
          </a:p>
          <a:p>
            <a:pPr>
              <a:buFont typeface="Wingdings" pitchFamily="2" charset="2"/>
              <a:buChar char="ü"/>
            </a:pPr>
            <a:r>
              <a:rPr lang="pl-PL" sz="2400" dirty="0"/>
              <a:t>Są przewodami długości około 30 </a:t>
            </a:r>
            <a:r>
              <a:rPr lang="pl-PL" sz="2400" dirty="0" err="1"/>
              <a:t>cm</a:t>
            </a:r>
            <a:r>
              <a:rPr lang="pl-PL" sz="2400" dirty="0"/>
              <a:t>. Ich ściany budują mięśnie gładkie.</a:t>
            </a:r>
          </a:p>
          <a:p>
            <a:pPr>
              <a:buFont typeface="Wingdings" pitchFamily="2" charset="2"/>
              <a:buChar char="ü"/>
            </a:pPr>
            <a:r>
              <a:rPr lang="pl-PL" sz="2400" dirty="0"/>
              <a:t>Od wewnątrz wyściela je błona śluzowa, zabezpieczająca je przed szkodliwym działaniem moczu. </a:t>
            </a:r>
          </a:p>
          <a:p>
            <a:pPr>
              <a:buFont typeface="Wingdings" pitchFamily="2" charset="2"/>
              <a:buChar char="ü"/>
            </a:pPr>
            <a:r>
              <a:rPr lang="pl-PL" sz="2400" dirty="0"/>
              <a:t>Przeprowadzają  mocz z nerek (dokładnie z miedniczek nerkowych) do pęcherza moczowego. </a:t>
            </a:r>
          </a:p>
          <a:p>
            <a:pPr>
              <a:buFont typeface="Wingdings" pitchFamily="2" charset="2"/>
              <a:buChar char="ü"/>
            </a:pPr>
            <a:r>
              <a:rPr lang="pl-PL" sz="2400" dirty="0"/>
              <a:t>Moczowody są bardzo dobrze unerwione.</a:t>
            </a:r>
          </a:p>
        </p:txBody>
      </p:sp>
      <p:pic>
        <p:nvPicPr>
          <p:cNvPr id="6" name="Picture 2"/>
          <p:cNvPicPr>
            <a:picLocks noGrp="1" noChangeAspect="1" noChangeArrowheads="1"/>
          </p:cNvPicPr>
          <p:nvPr>
            <p:ph sz="half" idx="2"/>
          </p:nvPr>
        </p:nvPicPr>
        <p:blipFill>
          <a:blip r:embed="rId2" cstate="print"/>
          <a:srcRect/>
          <a:stretch>
            <a:fillRect/>
          </a:stretch>
        </p:blipFill>
        <p:spPr bwMode="auto">
          <a:xfrm>
            <a:off x="5292080" y="1556792"/>
            <a:ext cx="2788310" cy="489654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DROGI MOCZOWE</a:t>
            </a:r>
          </a:p>
        </p:txBody>
      </p:sp>
      <p:sp>
        <p:nvSpPr>
          <p:cNvPr id="3" name="Symbol zastępczy zawartości 2"/>
          <p:cNvSpPr>
            <a:spLocks noGrp="1"/>
          </p:cNvSpPr>
          <p:nvPr>
            <p:ph sz="half" idx="1"/>
          </p:nvPr>
        </p:nvSpPr>
        <p:spPr/>
        <p:txBody>
          <a:bodyPr>
            <a:normAutofit fontScale="92500" lnSpcReduction="10000"/>
          </a:bodyPr>
          <a:lstStyle/>
          <a:p>
            <a:pPr>
              <a:buNone/>
            </a:pPr>
            <a:r>
              <a:rPr lang="pl-PL" sz="3300" b="1" dirty="0">
                <a:solidFill>
                  <a:srgbClr val="FF0000"/>
                </a:solidFill>
              </a:rPr>
              <a:t>Pęcherz moczowy </a:t>
            </a:r>
          </a:p>
          <a:p>
            <a:pPr>
              <a:buFont typeface="Wingdings" pitchFamily="2" charset="2"/>
              <a:buChar char="ü"/>
            </a:pPr>
            <a:r>
              <a:rPr lang="pl-PL" dirty="0"/>
              <a:t>To zbiornik, w który okresowo przetrzymywany jest mocz. </a:t>
            </a:r>
          </a:p>
          <a:p>
            <a:pPr>
              <a:buFont typeface="Wingdings" pitchFamily="2" charset="2"/>
              <a:buChar char="ü"/>
            </a:pPr>
            <a:r>
              <a:rPr lang="pl-PL" dirty="0"/>
              <a:t>Umiejscowiony jest on w miednicy mniejszej, za spojeniem łonowym. </a:t>
            </a:r>
          </a:p>
          <a:p>
            <a:pPr>
              <a:buFont typeface="Wingdings" pitchFamily="2" charset="2"/>
              <a:buChar char="ü"/>
            </a:pPr>
            <a:r>
              <a:rPr lang="pl-PL" dirty="0"/>
              <a:t>Jest on swego rodzaju zbiornikiem na „toksyczne odpady”</a:t>
            </a:r>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8200" y="1843881"/>
            <a:ext cx="4038600" cy="4038600"/>
          </a:xfrm>
          <a:prstGeom prst="rect">
            <a:avLst/>
          </a:prstGeom>
          <a:noFill/>
          <a:ln w="9525">
            <a:noFill/>
            <a:miter lim="800000"/>
            <a:headEnd/>
            <a:tailEnd/>
          </a:ln>
        </p:spPr>
      </p:pic>
      <p:cxnSp>
        <p:nvCxnSpPr>
          <p:cNvPr id="7" name="Łącznik prosty ze strzałką 6"/>
          <p:cNvCxnSpPr/>
          <p:nvPr/>
        </p:nvCxnSpPr>
        <p:spPr>
          <a:xfrm>
            <a:off x="5364088" y="4437112"/>
            <a:ext cx="936104"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DROGI MOCZOWE</a:t>
            </a:r>
          </a:p>
        </p:txBody>
      </p:sp>
      <p:sp>
        <p:nvSpPr>
          <p:cNvPr id="3" name="Symbol zastępczy zawartości 2"/>
          <p:cNvSpPr>
            <a:spLocks noGrp="1"/>
          </p:cNvSpPr>
          <p:nvPr>
            <p:ph sz="half" idx="1"/>
          </p:nvPr>
        </p:nvSpPr>
        <p:spPr/>
        <p:txBody>
          <a:bodyPr>
            <a:normAutofit fontScale="92500" lnSpcReduction="20000"/>
          </a:bodyPr>
          <a:lstStyle/>
          <a:p>
            <a:pPr>
              <a:buNone/>
            </a:pPr>
            <a:r>
              <a:rPr lang="pl-PL" dirty="0"/>
              <a:t>Cewka moczowa jest przewodem zbudowanym podobnie</a:t>
            </a:r>
          </a:p>
          <a:p>
            <a:r>
              <a:rPr lang="pl-PL" dirty="0"/>
              <a:t>jak moczowody, </a:t>
            </a:r>
            <a:r>
              <a:rPr lang="pl-PL" dirty="0" err="1"/>
              <a:t>ktory</a:t>
            </a:r>
            <a:r>
              <a:rPr lang="pl-PL" dirty="0"/>
              <a:t> ma za zadanie wyprowadzić</a:t>
            </a:r>
          </a:p>
          <a:p>
            <a:r>
              <a:rPr lang="pl-PL" dirty="0"/>
              <a:t>mocz na zewnątrz. Na granicy pęcherza moczowego i cewki</a:t>
            </a:r>
          </a:p>
          <a:p>
            <a:r>
              <a:rPr lang="pl-PL" dirty="0"/>
              <a:t>moczowej znajduje się kolejny mięsień zwieracz – zwieracz</a:t>
            </a:r>
          </a:p>
          <a:p>
            <a:r>
              <a:rPr lang="pl-PL" dirty="0"/>
              <a:t>cewki moczowej.</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1843881"/>
            <a:ext cx="4038600" cy="4038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DROGI MOCZOWE</a:t>
            </a:r>
          </a:p>
        </p:txBody>
      </p:sp>
      <p:pic>
        <p:nvPicPr>
          <p:cNvPr id="6146" name="Picture 2"/>
          <p:cNvPicPr>
            <a:picLocks noGrp="1" noChangeAspect="1" noChangeArrowheads="1"/>
          </p:cNvPicPr>
          <p:nvPr>
            <p:ph idx="1"/>
          </p:nvPr>
        </p:nvPicPr>
        <p:blipFill>
          <a:blip r:embed="rId2" cstate="print"/>
          <a:srcRect/>
          <a:stretch>
            <a:fillRect/>
          </a:stretch>
        </p:blipFill>
        <p:spPr bwMode="auto">
          <a:xfrm>
            <a:off x="971600" y="1412776"/>
            <a:ext cx="7128792" cy="4489837"/>
          </a:xfrm>
          <a:prstGeom prst="rect">
            <a:avLst/>
          </a:prstGeom>
          <a:noFill/>
          <a:ln w="9525">
            <a:noFill/>
            <a:miter lim="800000"/>
            <a:headEnd/>
            <a:tailEnd/>
          </a:ln>
        </p:spPr>
      </p:pic>
      <p:sp>
        <p:nvSpPr>
          <p:cNvPr id="8" name="pole tekstowe 7"/>
          <p:cNvSpPr txBox="1"/>
          <p:nvPr/>
        </p:nvSpPr>
        <p:spPr>
          <a:xfrm>
            <a:off x="1187624" y="5949280"/>
            <a:ext cx="7344816" cy="400110"/>
          </a:xfrm>
          <a:prstGeom prst="rect">
            <a:avLst/>
          </a:prstGeom>
          <a:noFill/>
        </p:spPr>
        <p:txBody>
          <a:bodyPr wrap="square" rtlCol="0">
            <a:spAutoFit/>
          </a:bodyPr>
          <a:lstStyle/>
          <a:p>
            <a:r>
              <a:rPr lang="pl-PL" sz="2000" dirty="0"/>
              <a:t>a) drogi moczowe żeńskie ; b) drogi moczowe męskie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pl-PL" dirty="0"/>
              <a:t>ROLA UKŁADU WYDALNICZEGO</a:t>
            </a:r>
          </a:p>
        </p:txBody>
      </p:sp>
      <p:sp>
        <p:nvSpPr>
          <p:cNvPr id="6" name="Symbol zastępczy zawartości 5"/>
          <p:cNvSpPr>
            <a:spLocks noGrp="1"/>
          </p:cNvSpPr>
          <p:nvPr>
            <p:ph idx="1"/>
          </p:nvPr>
        </p:nvSpPr>
        <p:spPr>
          <a:xfrm>
            <a:off x="323528" y="1340768"/>
            <a:ext cx="8229600" cy="4525963"/>
          </a:xfrm>
        </p:spPr>
        <p:txBody>
          <a:bodyPr anchor="ctr">
            <a:normAutofit/>
          </a:bodyPr>
          <a:lstStyle/>
          <a:p>
            <a:pPr algn="ctr">
              <a:buNone/>
            </a:pPr>
            <a:r>
              <a:rPr lang="pl-PL" sz="2800" dirty="0">
                <a:latin typeface="+mj-lt"/>
              </a:rPr>
              <a:t>Funkcjonowanie organizmu człowieka wiąże się</a:t>
            </a:r>
          </a:p>
          <a:p>
            <a:pPr algn="ctr">
              <a:buNone/>
            </a:pPr>
            <a:r>
              <a:rPr lang="pl-PL" sz="2800" dirty="0">
                <a:latin typeface="+mj-lt"/>
              </a:rPr>
              <a:t>z bardzo wieloma procesami natury chemicznej,</a:t>
            </a:r>
          </a:p>
          <a:p>
            <a:pPr algn="ctr">
              <a:buNone/>
            </a:pPr>
            <a:r>
              <a:rPr lang="pl-PL" sz="2800" dirty="0">
                <a:latin typeface="+mj-lt"/>
              </a:rPr>
              <a:t>których efektem jest powstawanie szkodliwych</a:t>
            </a:r>
          </a:p>
          <a:p>
            <a:pPr algn="ctr">
              <a:buNone/>
            </a:pPr>
            <a:r>
              <a:rPr lang="pl-PL" sz="2800" dirty="0">
                <a:latin typeface="+mj-lt"/>
              </a:rPr>
              <a:t>dla organizmu substancji. Niektóre substancje</a:t>
            </a:r>
          </a:p>
          <a:p>
            <a:pPr algn="ctr">
              <a:buNone/>
            </a:pPr>
            <a:r>
              <a:rPr lang="pl-PL" sz="2800" dirty="0">
                <a:latin typeface="+mj-lt"/>
              </a:rPr>
              <a:t>potrzebne organizmowi tworzone są w zbyt</a:t>
            </a:r>
          </a:p>
          <a:p>
            <a:pPr algn="ctr">
              <a:buNone/>
            </a:pPr>
            <a:r>
              <a:rPr lang="pl-PL" sz="2800" dirty="0">
                <a:latin typeface="+mj-lt"/>
              </a:rPr>
              <a:t>dużych ilościach i ich nadmiar musi być</a:t>
            </a:r>
          </a:p>
          <a:p>
            <a:pPr algn="ctr">
              <a:buNone/>
            </a:pPr>
            <a:r>
              <a:rPr lang="pl-PL" sz="2800" dirty="0">
                <a:latin typeface="+mj-lt"/>
              </a:rPr>
              <a:t>usunięty.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POWSTAWANIE MOCZU</a:t>
            </a:r>
          </a:p>
        </p:txBody>
      </p:sp>
      <p:sp>
        <p:nvSpPr>
          <p:cNvPr id="3" name="Symbol zastępczy zawartości 2"/>
          <p:cNvSpPr>
            <a:spLocks noGrp="1"/>
          </p:cNvSpPr>
          <p:nvPr>
            <p:ph idx="1"/>
          </p:nvPr>
        </p:nvSpPr>
        <p:spPr>
          <a:xfrm>
            <a:off x="539552" y="1196752"/>
            <a:ext cx="8157592" cy="4709120"/>
          </a:xfrm>
        </p:spPr>
        <p:txBody>
          <a:bodyPr>
            <a:normAutofit fontScale="55000" lnSpcReduction="20000"/>
          </a:bodyPr>
          <a:lstStyle/>
          <a:p>
            <a:pPr algn="just">
              <a:buNone/>
            </a:pPr>
            <a:r>
              <a:rPr lang="pl-PL" sz="3100" b="1" dirty="0">
                <a:solidFill>
                  <a:srgbClr val="FF0000"/>
                </a:solidFill>
              </a:rPr>
              <a:t>	</a:t>
            </a:r>
            <a:r>
              <a:rPr lang="pl-PL" sz="4400" b="1" dirty="0">
                <a:solidFill>
                  <a:srgbClr val="FF0000"/>
                </a:solidFill>
              </a:rPr>
              <a:t>Mocz </a:t>
            </a:r>
            <a:r>
              <a:rPr lang="pl-PL" sz="4400" dirty="0"/>
              <a:t>powstaje w wyniku </a:t>
            </a:r>
            <a:r>
              <a:rPr lang="pl-PL" sz="4400" dirty="0">
                <a:solidFill>
                  <a:srgbClr val="FF0000"/>
                </a:solidFill>
              </a:rPr>
              <a:t>filtracji krwi</a:t>
            </a:r>
            <a:r>
              <a:rPr lang="pl-PL" sz="4400" dirty="0"/>
              <a:t>, która dociera do nerek</a:t>
            </a:r>
          </a:p>
          <a:p>
            <a:pPr algn="just">
              <a:buNone/>
            </a:pPr>
            <a:r>
              <a:rPr lang="pl-PL" sz="4400" dirty="0">
                <a:solidFill>
                  <a:srgbClr val="FF0000"/>
                </a:solidFill>
              </a:rPr>
              <a:t>tętnicą nerkową</a:t>
            </a:r>
            <a:r>
              <a:rPr lang="pl-PL" sz="4400" dirty="0"/>
              <a:t>. Tętnica ta rozgałęzia się na coraz drobniejsze</a:t>
            </a:r>
          </a:p>
          <a:p>
            <a:pPr algn="just">
              <a:buNone/>
            </a:pPr>
            <a:r>
              <a:rPr lang="pl-PL" sz="4400" dirty="0">
                <a:solidFill>
                  <a:srgbClr val="FF0000"/>
                </a:solidFill>
              </a:rPr>
              <a:t>tętniczki</a:t>
            </a:r>
            <a:r>
              <a:rPr lang="pl-PL" sz="4400" dirty="0"/>
              <a:t>. Krew wpływa tętniczką doprowadzającą do </a:t>
            </a:r>
            <a:r>
              <a:rPr lang="pl-PL" sz="4400" dirty="0">
                <a:solidFill>
                  <a:srgbClr val="FF0000"/>
                </a:solidFill>
              </a:rPr>
              <a:t>kłębuszka</a:t>
            </a:r>
          </a:p>
          <a:p>
            <a:pPr algn="just">
              <a:buNone/>
            </a:pPr>
            <a:r>
              <a:rPr lang="pl-PL" sz="4400" dirty="0">
                <a:solidFill>
                  <a:srgbClr val="FF0000"/>
                </a:solidFill>
              </a:rPr>
              <a:t>nerkowego</a:t>
            </a:r>
            <a:r>
              <a:rPr lang="pl-PL" sz="4400" dirty="0"/>
              <a:t>, w którym tętniczka rozdziela się na liczne, splecione</a:t>
            </a:r>
          </a:p>
          <a:p>
            <a:pPr algn="just">
              <a:buNone/>
            </a:pPr>
            <a:r>
              <a:rPr lang="pl-PL" sz="4400" dirty="0"/>
              <a:t>ze sobą </a:t>
            </a:r>
            <a:r>
              <a:rPr lang="pl-PL" sz="4400" dirty="0">
                <a:solidFill>
                  <a:srgbClr val="FF0000"/>
                </a:solidFill>
              </a:rPr>
              <a:t>naczynia włosowate</a:t>
            </a:r>
            <a:r>
              <a:rPr lang="pl-PL" sz="4400" dirty="0"/>
              <a:t>. Naczynia te następnie łączą się ze</a:t>
            </a:r>
          </a:p>
          <a:p>
            <a:pPr algn="just">
              <a:buNone/>
            </a:pPr>
            <a:r>
              <a:rPr lang="pl-PL" sz="4400" dirty="0"/>
              <a:t>sobą i krew z </a:t>
            </a:r>
            <a:r>
              <a:rPr lang="pl-PL" sz="4400" dirty="0">
                <a:solidFill>
                  <a:srgbClr val="FF0000"/>
                </a:solidFill>
              </a:rPr>
              <a:t>kłębuszka nerkowego </a:t>
            </a:r>
            <a:r>
              <a:rPr lang="pl-PL" sz="4400" dirty="0"/>
              <a:t>wypływa tętniczką</a:t>
            </a:r>
          </a:p>
          <a:p>
            <a:pPr algn="just">
              <a:buNone/>
            </a:pPr>
            <a:r>
              <a:rPr lang="pl-PL" sz="4400" dirty="0"/>
              <a:t>odprowadzającą. </a:t>
            </a:r>
          </a:p>
          <a:p>
            <a:pPr algn="just">
              <a:buNone/>
            </a:pPr>
            <a:r>
              <a:rPr lang="pl-PL" sz="4400" dirty="0"/>
              <a:t>	Pod wpływem dużego ciśnienia krwi około 10% osocza</a:t>
            </a:r>
          </a:p>
          <a:p>
            <a:pPr algn="just">
              <a:buNone/>
            </a:pPr>
            <a:r>
              <a:rPr lang="pl-PL" sz="4400" dirty="0"/>
              <a:t>przedostaje się do torebki </a:t>
            </a:r>
            <a:r>
              <a:rPr lang="pl-PL" sz="4400" dirty="0" err="1"/>
              <a:t>Bowmana</a:t>
            </a:r>
            <a:r>
              <a:rPr lang="pl-PL" sz="4400" dirty="0"/>
              <a:t> i w ten sposób powstaje</a:t>
            </a:r>
          </a:p>
          <a:p>
            <a:pPr algn="just">
              <a:buNone/>
            </a:pPr>
            <a:r>
              <a:rPr lang="pl-PL" sz="4400" dirty="0"/>
              <a:t>mocz pierwotny. </a:t>
            </a:r>
          </a:p>
          <a:p>
            <a:pPr algn="ctr">
              <a:buNone/>
            </a:pPr>
            <a:endParaRPr lang="pl-PL" sz="3600" dirty="0"/>
          </a:p>
          <a:p>
            <a:pPr algn="ctr">
              <a:buNone/>
            </a:pPr>
            <a:r>
              <a:rPr lang="pl-PL" sz="4400" dirty="0"/>
              <a:t>Proces powstawania moczu zachodzi w </a:t>
            </a:r>
            <a:r>
              <a:rPr lang="pl-PL" sz="4400" dirty="0">
                <a:solidFill>
                  <a:srgbClr val="FF0000"/>
                </a:solidFill>
              </a:rPr>
              <a:t>trzech etapach</a:t>
            </a:r>
            <a:r>
              <a:rPr lang="pl-PL" sz="4400" dirty="0"/>
              <a:t>.</a:t>
            </a:r>
          </a:p>
          <a:p>
            <a:pPr>
              <a:buNone/>
            </a:pPr>
            <a:endParaRPr lang="pl-PL" sz="3100" dirty="0"/>
          </a:p>
          <a:p>
            <a:pPr>
              <a:buNone/>
            </a:pPr>
            <a:endParaRPr lang="pl-PL" sz="3100" dirty="0"/>
          </a:p>
          <a:p>
            <a:pPr>
              <a:buNone/>
            </a:pPr>
            <a:endParaRPr lang="pl-PL" dirty="0"/>
          </a:p>
          <a:p>
            <a:pPr>
              <a:buNone/>
            </a:pPr>
            <a:endParaRPr lang="pl-PL" dirty="0"/>
          </a:p>
          <a:p>
            <a:pPr>
              <a:buNone/>
            </a:pPr>
            <a:endParaRPr lang="pl-PL" dirty="0"/>
          </a:p>
          <a:p>
            <a:pPr>
              <a:buNone/>
            </a:pPr>
            <a:endParaRPr lang="pl-PL" dirty="0"/>
          </a:p>
          <a:p>
            <a:pPr>
              <a:buNone/>
            </a:pP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POWSTAWANIE MOCZU</a:t>
            </a:r>
          </a:p>
        </p:txBody>
      </p:sp>
      <p:sp>
        <p:nvSpPr>
          <p:cNvPr id="7" name="Podtytuł 6"/>
          <p:cNvSpPr>
            <a:spLocks noGrp="1"/>
          </p:cNvSpPr>
          <p:nvPr>
            <p:ph type="subTitle" idx="4294967295"/>
          </p:nvPr>
        </p:nvSpPr>
        <p:spPr>
          <a:xfrm>
            <a:off x="1331640" y="5877272"/>
            <a:ext cx="6400800" cy="576262"/>
          </a:xfrm>
        </p:spPr>
        <p:txBody>
          <a:bodyPr>
            <a:normAutofit lnSpcReduction="10000"/>
          </a:bodyPr>
          <a:lstStyle/>
          <a:p>
            <a:pPr algn="ctr">
              <a:buNone/>
            </a:pPr>
            <a:r>
              <a:rPr lang="pl-PL" dirty="0">
                <a:solidFill>
                  <a:schemeClr val="tx1"/>
                </a:solidFill>
              </a:rPr>
              <a:t>Schemat  powstawania moczu</a:t>
            </a:r>
          </a:p>
        </p:txBody>
      </p:sp>
      <p:pic>
        <p:nvPicPr>
          <p:cNvPr id="6146" name="Picture 2"/>
          <p:cNvPicPr>
            <a:picLocks noChangeAspect="1" noChangeArrowheads="1"/>
          </p:cNvPicPr>
          <p:nvPr/>
        </p:nvPicPr>
        <p:blipFill>
          <a:blip r:embed="rId2" cstate="print"/>
          <a:srcRect/>
          <a:stretch>
            <a:fillRect/>
          </a:stretch>
        </p:blipFill>
        <p:spPr bwMode="auto">
          <a:xfrm>
            <a:off x="611560" y="1196752"/>
            <a:ext cx="7960739" cy="451149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POWSTAWANIE MOCZU</a:t>
            </a:r>
          </a:p>
        </p:txBody>
      </p:sp>
      <p:sp>
        <p:nvSpPr>
          <p:cNvPr id="4" name="Symbol zastępczy zawartości 3"/>
          <p:cNvSpPr>
            <a:spLocks noGrp="1"/>
          </p:cNvSpPr>
          <p:nvPr>
            <p:ph idx="1"/>
          </p:nvPr>
        </p:nvSpPr>
        <p:spPr>
          <a:xfrm>
            <a:off x="467544" y="1844824"/>
            <a:ext cx="8229600" cy="1440160"/>
          </a:xfrm>
          <a:prstGeom prst="roundRect">
            <a:avLst>
              <a:gd name="adj" fmla="val 482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spcBef>
                <a:spcPts val="0"/>
              </a:spcBef>
              <a:buNone/>
            </a:pPr>
            <a:r>
              <a:rPr lang="pl-PL" sz="1800" b="1" dirty="0">
                <a:solidFill>
                  <a:schemeClr val="tx1"/>
                </a:solidFill>
              </a:rPr>
              <a:t>I ETAP Filtracja  </a:t>
            </a:r>
            <a:r>
              <a:rPr lang="pl-PL" sz="1800" dirty="0">
                <a:solidFill>
                  <a:schemeClr val="tx1"/>
                </a:solidFill>
              </a:rPr>
              <a:t>–  zachodzi w ciałku nerkowym, z krwi przepływającej przez</a:t>
            </a:r>
          </a:p>
          <a:p>
            <a:pPr>
              <a:spcBef>
                <a:spcPts val="0"/>
              </a:spcBef>
              <a:buNone/>
            </a:pPr>
            <a:r>
              <a:rPr lang="pl-PL" sz="1800" dirty="0">
                <a:solidFill>
                  <a:schemeClr val="tx1"/>
                </a:solidFill>
              </a:rPr>
              <a:t>kłębuszek naczyniowy zostają odfiltrowane woda, glukoza, aminokwasy, witaminy</a:t>
            </a:r>
          </a:p>
          <a:p>
            <a:pPr>
              <a:spcBef>
                <a:spcPts val="0"/>
              </a:spcBef>
              <a:buNone/>
            </a:pPr>
            <a:r>
              <a:rPr lang="pl-PL" sz="1800" dirty="0">
                <a:solidFill>
                  <a:schemeClr val="tx1"/>
                </a:solidFill>
              </a:rPr>
              <a:t>i szkodliwe produkty przemiany materii, powstaje przesącz zwany moczem</a:t>
            </a:r>
          </a:p>
          <a:p>
            <a:pPr>
              <a:spcBef>
                <a:spcPts val="0"/>
              </a:spcBef>
              <a:buNone/>
            </a:pPr>
            <a:r>
              <a:rPr lang="pl-PL" sz="1800" dirty="0">
                <a:solidFill>
                  <a:schemeClr val="tx1"/>
                </a:solidFill>
              </a:rPr>
              <a:t>pierwotnym. Zgromadzony w torebce nefronu mocz pierwotny ma skład zbliżony</a:t>
            </a:r>
          </a:p>
          <a:p>
            <a:pPr>
              <a:spcBef>
                <a:spcPts val="0"/>
              </a:spcBef>
              <a:buNone/>
            </a:pPr>
            <a:r>
              <a:rPr lang="pl-PL" sz="1800" dirty="0">
                <a:solidFill>
                  <a:schemeClr val="tx1"/>
                </a:solidFill>
              </a:rPr>
              <a:t>do osocza krwi. </a:t>
            </a:r>
          </a:p>
        </p:txBody>
      </p:sp>
      <p:sp>
        <p:nvSpPr>
          <p:cNvPr id="5" name="Symbol zastępczy zawartości 3"/>
          <p:cNvSpPr txBox="1">
            <a:spLocks/>
          </p:cNvSpPr>
          <p:nvPr/>
        </p:nvSpPr>
        <p:spPr>
          <a:xfrm>
            <a:off x="611560" y="3356992"/>
            <a:ext cx="7992888" cy="1224137"/>
          </a:xfrm>
          <a:prstGeom prst="roundRect">
            <a:avLst>
              <a:gd name="adj" fmla="val 417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a:lnSpc>
                <a:spcPct val="120000"/>
              </a:lnSpc>
            </a:pPr>
            <a:r>
              <a:rPr lang="pl-PL" sz="7200" b="1" dirty="0">
                <a:solidFill>
                  <a:schemeClr val="tx1"/>
                </a:solidFill>
              </a:rPr>
              <a:t>II ETAP </a:t>
            </a:r>
            <a:r>
              <a:rPr kumimoji="0" lang="pl-PL" sz="7200" b="1" i="0" u="none" strike="noStrike" kern="1200" cap="none" spc="0" normalizeH="0" baseline="0" noProof="0" dirty="0">
                <a:ln>
                  <a:noFill/>
                </a:ln>
                <a:solidFill>
                  <a:schemeClr val="tx1"/>
                </a:solidFill>
                <a:effectLst/>
                <a:uLnTx/>
                <a:uFillTx/>
                <a:latin typeface="+mn-lt"/>
                <a:ea typeface="+mn-ea"/>
                <a:cs typeface="+mn-cs"/>
              </a:rPr>
              <a:t> Resorpcja  czyli wchłanianie</a:t>
            </a:r>
            <a:r>
              <a:rPr kumimoji="0" lang="pl-PL" sz="7200" b="1" i="0" u="none" strike="noStrike" kern="1200" cap="none" spc="0" normalizeH="0" noProof="0" dirty="0">
                <a:ln>
                  <a:noFill/>
                </a:ln>
                <a:solidFill>
                  <a:schemeClr val="tx1"/>
                </a:solidFill>
                <a:effectLst/>
                <a:uLnTx/>
                <a:uFillTx/>
                <a:latin typeface="+mn-lt"/>
                <a:ea typeface="+mn-ea"/>
                <a:cs typeface="+mn-cs"/>
              </a:rPr>
              <a:t> zwrotne - </a:t>
            </a:r>
            <a:r>
              <a:rPr lang="pl-PL" sz="7200" dirty="0">
                <a:solidFill>
                  <a:schemeClr val="tx1"/>
                </a:solidFill>
              </a:rPr>
              <a:t> zachodzi  w kanaliku nerkowym,  następuje tu  wchłanianie substancji </a:t>
            </a:r>
            <a:r>
              <a:rPr kumimoji="0" lang="pl-PL" sz="7200" b="0" i="0" u="none" strike="noStrike" kern="1200" cap="none" spc="0" normalizeH="0" baseline="0" noProof="0" dirty="0">
                <a:ln>
                  <a:noFill/>
                </a:ln>
                <a:solidFill>
                  <a:schemeClr val="tx1"/>
                </a:solidFill>
                <a:effectLst/>
                <a:uLnTx/>
                <a:uFillTx/>
                <a:latin typeface="+mn-lt"/>
                <a:ea typeface="+mn-ea"/>
                <a:cs typeface="+mn-cs"/>
              </a:rPr>
              <a:t>niezbędnych dla organizmu,</a:t>
            </a:r>
            <a:r>
              <a:rPr kumimoji="0" lang="pl-PL" sz="7200" b="0" i="0" u="none" strike="noStrike" kern="1200" cap="none" spc="0" normalizeH="0" noProof="0" dirty="0">
                <a:ln>
                  <a:noFill/>
                </a:ln>
                <a:solidFill>
                  <a:schemeClr val="tx1"/>
                </a:solidFill>
                <a:effectLst/>
                <a:uLnTx/>
                <a:uFillTx/>
                <a:latin typeface="+mn-lt"/>
                <a:ea typeface="+mn-ea"/>
                <a:cs typeface="+mn-cs"/>
              </a:rPr>
              <a:t> odzyskiwane są mocznik, woda, glukoza i aminokwasy</a:t>
            </a:r>
            <a:r>
              <a:rPr lang="pl-PL" sz="7200" dirty="0">
                <a:solidFill>
                  <a:schemeClr val="tx1"/>
                </a:solidFill>
              </a:rPr>
              <a:t>.</a:t>
            </a:r>
            <a:endParaRPr kumimoji="0" lang="pl-PL" sz="7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rostokąt zaokrąglony 5"/>
          <p:cNvSpPr/>
          <p:nvPr/>
        </p:nvSpPr>
        <p:spPr>
          <a:xfrm>
            <a:off x="755576" y="1268760"/>
            <a:ext cx="76328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tx1"/>
                </a:solidFill>
              </a:rPr>
              <a:t>Proces powstawania moczu jest trzyetapowy</a:t>
            </a:r>
          </a:p>
        </p:txBody>
      </p:sp>
      <p:sp>
        <p:nvSpPr>
          <p:cNvPr id="7" name="Symbol zastępczy zawartości 3"/>
          <p:cNvSpPr txBox="1">
            <a:spLocks/>
          </p:cNvSpPr>
          <p:nvPr/>
        </p:nvSpPr>
        <p:spPr>
          <a:xfrm>
            <a:off x="611560" y="4653136"/>
            <a:ext cx="7992888" cy="1728192"/>
          </a:xfrm>
          <a:prstGeom prst="roundRect">
            <a:avLst>
              <a:gd name="adj" fmla="val 482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marL="342900" lvl="0" indent="-342900">
              <a:lnSpc>
                <a:spcPct val="120000"/>
              </a:lnSpc>
              <a:defRPr/>
            </a:pPr>
            <a:r>
              <a:rPr kumimoji="0" lang="pl-PL" sz="7200" b="1" i="0" u="none" strike="noStrike" kern="1200" cap="none" spc="0" normalizeH="0" baseline="0" noProof="0" dirty="0">
                <a:ln>
                  <a:noFill/>
                </a:ln>
                <a:solidFill>
                  <a:schemeClr val="tx1"/>
                </a:solidFill>
                <a:effectLst/>
                <a:uLnTx/>
                <a:uFillTx/>
                <a:latin typeface="+mn-lt"/>
                <a:ea typeface="+mn-ea"/>
                <a:cs typeface="+mn-cs"/>
              </a:rPr>
              <a:t>III</a:t>
            </a:r>
            <a:r>
              <a:rPr kumimoji="0" lang="pl-PL" sz="7200" b="1" i="0" u="none" strike="noStrike" kern="1200" cap="none" spc="0" normalizeH="0" noProof="0" dirty="0">
                <a:ln>
                  <a:noFill/>
                </a:ln>
                <a:solidFill>
                  <a:schemeClr val="tx1"/>
                </a:solidFill>
                <a:effectLst/>
                <a:uLnTx/>
                <a:uFillTx/>
                <a:latin typeface="+mn-lt"/>
                <a:ea typeface="+mn-ea"/>
                <a:cs typeface="+mn-cs"/>
              </a:rPr>
              <a:t> ETAP</a:t>
            </a:r>
            <a:r>
              <a:rPr lang="pl-PL" sz="7200" b="1" dirty="0">
                <a:solidFill>
                  <a:schemeClr val="tx1"/>
                </a:solidFill>
              </a:rPr>
              <a:t> Zagęszczenie  moczu -  </a:t>
            </a:r>
            <a:r>
              <a:rPr lang="pl-PL" sz="7200" dirty="0">
                <a:solidFill>
                  <a:schemeClr val="tx1"/>
                </a:solidFill>
              </a:rPr>
              <a:t>polega na odprowadzeniu dodatkowej ilości</a:t>
            </a:r>
          </a:p>
          <a:p>
            <a:pPr marL="342900" lvl="0" indent="-342900">
              <a:lnSpc>
                <a:spcPct val="120000"/>
              </a:lnSpc>
              <a:defRPr/>
            </a:pPr>
            <a:r>
              <a:rPr lang="pl-PL" sz="7200" dirty="0">
                <a:solidFill>
                  <a:schemeClr val="tx1"/>
                </a:solidFill>
              </a:rPr>
              <a:t>wody i jonów sodu. Zachodzi w kanaliku nerkowym (w pętli </a:t>
            </a:r>
            <a:r>
              <a:rPr lang="pl-PL" sz="7200" dirty="0" err="1">
                <a:solidFill>
                  <a:schemeClr val="tx1"/>
                </a:solidFill>
              </a:rPr>
              <a:t>Henlego</a:t>
            </a:r>
            <a:r>
              <a:rPr lang="pl-PL" sz="7200" dirty="0">
                <a:solidFill>
                  <a:schemeClr val="tx1"/>
                </a:solidFill>
              </a:rPr>
              <a:t>). </a:t>
            </a:r>
            <a:r>
              <a:rPr kumimoji="0" lang="pl-PL" sz="7200" b="0" i="0" u="none" strike="noStrike" kern="1200" cap="none" spc="0" normalizeH="0" noProof="0" dirty="0">
                <a:ln>
                  <a:noFill/>
                </a:ln>
                <a:solidFill>
                  <a:schemeClr val="tx1"/>
                </a:solidFill>
                <a:effectLst/>
                <a:uLnTx/>
                <a:uFillTx/>
                <a:latin typeface="+mn-lt"/>
                <a:ea typeface="+mn-ea"/>
                <a:cs typeface="+mn-cs"/>
              </a:rPr>
              <a:t>W tym</a:t>
            </a:r>
          </a:p>
          <a:p>
            <a:pPr marL="342900" lvl="0" indent="-342900">
              <a:lnSpc>
                <a:spcPct val="120000"/>
              </a:lnSpc>
              <a:defRPr/>
            </a:pPr>
            <a:r>
              <a:rPr kumimoji="0" lang="pl-PL" sz="7200" b="0" i="0" u="none" strike="noStrike" kern="1200" cap="none" spc="0" normalizeH="0" noProof="0" dirty="0">
                <a:ln>
                  <a:noFill/>
                </a:ln>
                <a:solidFill>
                  <a:schemeClr val="tx1"/>
                </a:solidFill>
                <a:effectLst/>
                <a:uLnTx/>
                <a:uFillTx/>
                <a:latin typeface="+mn-lt"/>
                <a:ea typeface="+mn-ea"/>
                <a:cs typeface="+mn-cs"/>
              </a:rPr>
              <a:t>etapie zachodzi jeszcze proces zwany sekrecją , polega on na wydzieleniu do</a:t>
            </a:r>
          </a:p>
          <a:p>
            <a:pPr marL="342900" lvl="0" indent="-342900">
              <a:lnSpc>
                <a:spcPct val="120000"/>
              </a:lnSpc>
              <a:defRPr/>
            </a:pPr>
            <a:r>
              <a:rPr kumimoji="0" lang="pl-PL" sz="7200" b="0" i="0" u="none" strike="noStrike" kern="1200" cap="none" spc="0" normalizeH="0" noProof="0" dirty="0">
                <a:ln>
                  <a:noFill/>
                </a:ln>
                <a:solidFill>
                  <a:schemeClr val="tx1"/>
                </a:solidFill>
                <a:effectLst/>
                <a:uLnTx/>
                <a:uFillTx/>
                <a:latin typeface="+mn-lt"/>
                <a:ea typeface="+mn-ea"/>
                <a:cs typeface="+mn-cs"/>
              </a:rPr>
              <a:t>kanalików nerkowych, reszty leków, hormonów sterydowych</a:t>
            </a:r>
            <a:r>
              <a:rPr lang="pl-PL" sz="7200" dirty="0">
                <a:solidFill>
                  <a:schemeClr val="tx1"/>
                </a:solidFill>
              </a:rPr>
              <a:t>, przez</a:t>
            </a:r>
          </a:p>
          <a:p>
            <a:pPr marL="342900" lvl="0" indent="-342900">
              <a:lnSpc>
                <a:spcPct val="120000"/>
              </a:lnSpc>
              <a:defRPr/>
            </a:pPr>
            <a:r>
              <a:rPr lang="pl-PL" sz="7200" dirty="0">
                <a:solidFill>
                  <a:schemeClr val="tx1"/>
                </a:solidFill>
              </a:rPr>
              <a:t>wydzielanie jonów wodorowych zapewniony jest odpowiedni odczyn krwi.</a:t>
            </a:r>
            <a:endParaRPr kumimoji="0" lang="pl-PL" sz="7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4200" dirty="0"/>
              <a:t>POWSTAWANIE</a:t>
            </a:r>
            <a:r>
              <a:rPr lang="pl-PL" dirty="0"/>
              <a:t> MOCZU</a:t>
            </a:r>
          </a:p>
        </p:txBody>
      </p:sp>
      <p:sp>
        <p:nvSpPr>
          <p:cNvPr id="5" name="Symbol zastępczy zawartości 4"/>
          <p:cNvSpPr>
            <a:spLocks noGrp="1"/>
          </p:cNvSpPr>
          <p:nvPr>
            <p:ph sz="half" idx="2"/>
          </p:nvPr>
        </p:nvSpPr>
        <p:spPr>
          <a:xfrm>
            <a:off x="3995936" y="2060848"/>
            <a:ext cx="4690864" cy="3384376"/>
          </a:xfrm>
        </p:spPr>
        <p:txBody>
          <a:bodyPr>
            <a:normAutofit fontScale="62500" lnSpcReduction="20000"/>
          </a:bodyPr>
          <a:lstStyle/>
          <a:p>
            <a:pPr algn="ctr">
              <a:buNone/>
            </a:pPr>
            <a:r>
              <a:rPr lang="pl-PL" b="1" dirty="0"/>
              <a:t>SKŁAD MOCZU OSTATECZNEGO</a:t>
            </a:r>
          </a:p>
          <a:p>
            <a:pPr>
              <a:buNone/>
            </a:pPr>
            <a:r>
              <a:rPr lang="pl-PL" dirty="0"/>
              <a:t>	Powstały mocz ostateczny spływa kanalikami zbiorczymi do miedniczek nerkowych i dalej moczowodami do pęcherza moczowego. </a:t>
            </a:r>
          </a:p>
          <a:p>
            <a:pPr>
              <a:buNone/>
            </a:pPr>
            <a:r>
              <a:rPr lang="pl-PL" dirty="0"/>
              <a:t>	Zawiera on:</a:t>
            </a:r>
          </a:p>
          <a:p>
            <a:pPr>
              <a:buFont typeface="Wingdings" pitchFamily="2" charset="2"/>
              <a:buChar char="ü"/>
            </a:pPr>
            <a:r>
              <a:rPr lang="pl-PL" dirty="0"/>
              <a:t> wodę (około 96% objętości),</a:t>
            </a:r>
          </a:p>
          <a:p>
            <a:pPr>
              <a:buFont typeface="Wingdings" pitchFamily="2" charset="2"/>
              <a:buChar char="ü"/>
            </a:pPr>
            <a:r>
              <a:rPr lang="pl-PL" dirty="0"/>
              <a:t>zbędne produkty przemiany materii (głownie mocznik – 2,5%), </a:t>
            </a:r>
          </a:p>
          <a:p>
            <a:pPr>
              <a:buFont typeface="Wingdings" pitchFamily="2" charset="2"/>
              <a:buChar char="ü"/>
            </a:pPr>
            <a:r>
              <a:rPr lang="pl-PL" dirty="0"/>
              <a:t>substancje, które aktualnie były w nadmiarze w organizmie ( np.: sole mineralne – ok. 1,5%),</a:t>
            </a:r>
          </a:p>
          <a:p>
            <a:pPr>
              <a:buFont typeface="Wingdings" pitchFamily="2" charset="2"/>
              <a:buChar char="ü"/>
            </a:pPr>
            <a:r>
              <a:rPr lang="pl-PL" dirty="0"/>
              <a:t> barwniki,</a:t>
            </a:r>
          </a:p>
          <a:p>
            <a:pPr>
              <a:buFont typeface="Wingdings" pitchFamily="2" charset="2"/>
              <a:buChar char="ü"/>
            </a:pPr>
            <a:r>
              <a:rPr lang="pl-PL" dirty="0"/>
              <a:t>i śladowe ilości innych związków.</a:t>
            </a:r>
          </a:p>
          <a:p>
            <a:pPr>
              <a:buNone/>
            </a:pPr>
            <a:endParaRPr lang="pl-PL" dirty="0"/>
          </a:p>
        </p:txBody>
      </p:sp>
      <p:pic>
        <p:nvPicPr>
          <p:cNvPr id="6" name="Picture 4"/>
          <p:cNvPicPr>
            <a:picLocks noGrp="1" noChangeAspect="1" noChangeArrowheads="1"/>
          </p:cNvPicPr>
          <p:nvPr>
            <p:ph sz="half" idx="1"/>
          </p:nvPr>
        </p:nvPicPr>
        <p:blipFill>
          <a:blip r:embed="rId2" cstate="print"/>
          <a:srcRect/>
          <a:stretch>
            <a:fillRect/>
          </a:stretch>
        </p:blipFill>
        <p:spPr bwMode="auto">
          <a:xfrm>
            <a:off x="942975" y="1958181"/>
            <a:ext cx="3067050" cy="3810000"/>
          </a:xfrm>
          <a:prstGeom prst="rect">
            <a:avLst/>
          </a:prstGeom>
          <a:noFill/>
          <a:ln w="9525">
            <a:noFill/>
            <a:miter lim="800000"/>
            <a:headEnd/>
            <a:tailEnd/>
          </a:ln>
          <a:effectLst/>
        </p:spPr>
      </p:pic>
      <p:sp>
        <p:nvSpPr>
          <p:cNvPr id="10" name="pole tekstowe 9"/>
          <p:cNvSpPr txBox="1"/>
          <p:nvPr/>
        </p:nvSpPr>
        <p:spPr>
          <a:xfrm>
            <a:off x="467544" y="1268760"/>
            <a:ext cx="8136904" cy="830997"/>
          </a:xfrm>
          <a:prstGeom prst="rect">
            <a:avLst/>
          </a:prstGeom>
          <a:noFill/>
        </p:spPr>
        <p:txBody>
          <a:bodyPr wrap="square" rtlCol="0">
            <a:spAutoFit/>
          </a:bodyPr>
          <a:lstStyle/>
          <a:p>
            <a:pPr algn="ctr"/>
            <a:r>
              <a:rPr lang="pl-PL" sz="2400" dirty="0"/>
              <a:t>W ciągu doby człowiek produkuje 1 – 1</a:t>
            </a:r>
            <a:r>
              <a:rPr lang="pl-PL" sz="2400" dirty="0">
                <a:latin typeface="+mj-lt"/>
              </a:rPr>
              <a:t>,</a:t>
            </a:r>
            <a:r>
              <a:rPr lang="pl-PL" sz="2400" dirty="0"/>
              <a:t>5 litra moczu, </a:t>
            </a:r>
          </a:p>
          <a:p>
            <a:pPr algn="ctr"/>
            <a:r>
              <a:rPr lang="pl-PL" sz="2400" dirty="0"/>
              <a:t>jest to tak zwany </a:t>
            </a:r>
            <a:r>
              <a:rPr lang="pl-PL" sz="2400" b="1" dirty="0">
                <a:solidFill>
                  <a:srgbClr val="C00000"/>
                </a:solidFill>
              </a:rPr>
              <a:t>mocz ostateczny</a:t>
            </a:r>
          </a:p>
        </p:txBody>
      </p:sp>
      <p:sp>
        <p:nvSpPr>
          <p:cNvPr id="11" name="pole tekstowe 10"/>
          <p:cNvSpPr txBox="1"/>
          <p:nvPr/>
        </p:nvSpPr>
        <p:spPr>
          <a:xfrm>
            <a:off x="827584" y="5661248"/>
            <a:ext cx="7848872" cy="1015663"/>
          </a:xfrm>
          <a:prstGeom prst="rect">
            <a:avLst/>
          </a:prstGeom>
          <a:noFill/>
        </p:spPr>
        <p:txBody>
          <a:bodyPr wrap="square" rtlCol="0">
            <a:spAutoFit/>
          </a:bodyPr>
          <a:lstStyle/>
          <a:p>
            <a:pPr algn="ctr"/>
            <a:r>
              <a:rPr lang="pl-PL" sz="2000" b="1" dirty="0">
                <a:solidFill>
                  <a:schemeClr val="accent1">
                    <a:lumMod val="75000"/>
                  </a:schemeClr>
                </a:solidFill>
              </a:rPr>
              <a:t>Ilość wydalanego moczu zależy od kilku czynników: ilości wypitych napojów, temperatury otoczenia, rodzaju wykonywanej pracy, a także stanu zdrowia.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a 4"/>
          <p:cNvSpPr/>
          <p:nvPr/>
        </p:nvSpPr>
        <p:spPr>
          <a:xfrm>
            <a:off x="3275856" y="2852936"/>
            <a:ext cx="3168352" cy="216024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pole tekstowe 5"/>
          <p:cNvSpPr txBox="1"/>
          <p:nvPr/>
        </p:nvSpPr>
        <p:spPr>
          <a:xfrm>
            <a:off x="3419872" y="3140968"/>
            <a:ext cx="3024336" cy="1200329"/>
          </a:xfrm>
          <a:prstGeom prst="rect">
            <a:avLst/>
          </a:prstGeom>
          <a:noFill/>
        </p:spPr>
        <p:txBody>
          <a:bodyPr wrap="square" rtlCol="0">
            <a:spAutoFit/>
          </a:bodyPr>
          <a:lstStyle/>
          <a:p>
            <a:pPr algn="ctr"/>
            <a:r>
              <a:rPr lang="pl-PL" sz="2400" dirty="0">
                <a:latin typeface="Bookman Old Style" pitchFamily="18" charset="0"/>
              </a:rPr>
              <a:t>Jak uniknąć chorób? PROFILAKTYKA </a:t>
            </a:r>
          </a:p>
        </p:txBody>
      </p:sp>
      <p:sp>
        <p:nvSpPr>
          <p:cNvPr id="7" name="Objaśnienie prostokątne zaokrąglone 6"/>
          <p:cNvSpPr/>
          <p:nvPr/>
        </p:nvSpPr>
        <p:spPr>
          <a:xfrm>
            <a:off x="6804248" y="1556792"/>
            <a:ext cx="1916178" cy="1038976"/>
          </a:xfrm>
          <a:prstGeom prst="wedgeRoundRectCallout">
            <a:avLst>
              <a:gd name="adj1" fmla="val -87400"/>
              <a:gd name="adj2" fmla="val 11324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Codzienna zmiana bielizny.</a:t>
            </a:r>
          </a:p>
        </p:txBody>
      </p:sp>
      <p:sp>
        <p:nvSpPr>
          <p:cNvPr id="8" name="Objaśnienie prostokątne zaokrąglone 7"/>
          <p:cNvSpPr/>
          <p:nvPr/>
        </p:nvSpPr>
        <p:spPr>
          <a:xfrm>
            <a:off x="6084168" y="4653136"/>
            <a:ext cx="2592288" cy="1800200"/>
          </a:xfrm>
          <a:prstGeom prst="wedgeRoundRectCallout">
            <a:avLst>
              <a:gd name="adj1" fmla="val -56881"/>
              <a:gd name="adj2" fmla="val -4630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Odpowiedni ubiór w chłodne dni (ochrona nerek i pęcherze moczowego przed wychłodzeniem)</a:t>
            </a:r>
          </a:p>
        </p:txBody>
      </p:sp>
      <p:sp>
        <p:nvSpPr>
          <p:cNvPr id="9" name="Objaśnienie prostokątne zaokrąglone 8"/>
          <p:cNvSpPr/>
          <p:nvPr/>
        </p:nvSpPr>
        <p:spPr>
          <a:xfrm>
            <a:off x="467544" y="1988840"/>
            <a:ext cx="2448272" cy="1224136"/>
          </a:xfrm>
          <a:prstGeom prst="wedgeRoundRectCallout">
            <a:avLst>
              <a:gd name="adj1" fmla="val 73151"/>
              <a:gd name="adj2" fmla="val 76789"/>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Częste mycie ciała, łącznie z okolicami intymnymi.</a:t>
            </a:r>
          </a:p>
        </p:txBody>
      </p:sp>
      <p:sp>
        <p:nvSpPr>
          <p:cNvPr id="10" name="Objaśnienie prostokątne zaokrąglone 9"/>
          <p:cNvSpPr/>
          <p:nvPr/>
        </p:nvSpPr>
        <p:spPr>
          <a:xfrm>
            <a:off x="467544" y="4149080"/>
            <a:ext cx="2088232" cy="1296144"/>
          </a:xfrm>
          <a:prstGeom prst="wedgeRoundRectCallout">
            <a:avLst>
              <a:gd name="adj1" fmla="val 94420"/>
              <a:gd name="adj2" fmla="val -7438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Przyjmowanie odpowiedniej ilości płynów.</a:t>
            </a:r>
          </a:p>
        </p:txBody>
      </p:sp>
      <p:sp>
        <p:nvSpPr>
          <p:cNvPr id="11" name="Objaśnienie prostokątne zaokrąglone 10"/>
          <p:cNvSpPr/>
          <p:nvPr/>
        </p:nvSpPr>
        <p:spPr>
          <a:xfrm>
            <a:off x="2627784" y="5229200"/>
            <a:ext cx="3096344" cy="1296144"/>
          </a:xfrm>
          <a:prstGeom prst="wedgeRoundRectCallout">
            <a:avLst>
              <a:gd name="adj1" fmla="val -11040"/>
              <a:gd name="adj2" fmla="val -88607"/>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Regularne opróżnianie pęcherza moczowego (aby bakterie nie mogły się rozmnażać).</a:t>
            </a:r>
          </a:p>
        </p:txBody>
      </p:sp>
      <p:sp>
        <p:nvSpPr>
          <p:cNvPr id="12" name="Objaśnienie prostokątne zaokrąglone 11"/>
          <p:cNvSpPr/>
          <p:nvPr/>
        </p:nvSpPr>
        <p:spPr>
          <a:xfrm>
            <a:off x="2987824" y="1628800"/>
            <a:ext cx="3672408" cy="936104"/>
          </a:xfrm>
          <a:prstGeom prst="wedgeRoundRectCallout">
            <a:avLst>
              <a:gd name="adj1" fmla="val -27542"/>
              <a:gd name="adj2" fmla="val 116103"/>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Ograniczenie spożywania soli (jej nadmiar  powoduje problemy z wydalaniem moczu)</a:t>
            </a:r>
          </a:p>
        </p:txBody>
      </p:sp>
      <p:sp>
        <p:nvSpPr>
          <p:cNvPr id="13" name="Tytuł 12"/>
          <p:cNvSpPr>
            <a:spLocks noGrp="1"/>
          </p:cNvSpPr>
          <p:nvPr>
            <p:ph type="title"/>
          </p:nvPr>
        </p:nvSpPr>
        <p:spPr/>
        <p:txBody>
          <a:bodyPr>
            <a:normAutofit/>
          </a:bodyPr>
          <a:lstStyle/>
          <a:p>
            <a:r>
              <a:rPr lang="pl-PL" sz="4200" dirty="0"/>
              <a:t>CHOROBY UKŁADU WYDALNICZEGO</a:t>
            </a:r>
          </a:p>
        </p:txBody>
      </p:sp>
      <p:sp>
        <p:nvSpPr>
          <p:cNvPr id="14" name="Objaśnienie prostokątne zaokrąglone 13"/>
          <p:cNvSpPr/>
          <p:nvPr/>
        </p:nvSpPr>
        <p:spPr>
          <a:xfrm>
            <a:off x="6732240" y="3212976"/>
            <a:ext cx="2016224" cy="936104"/>
          </a:xfrm>
          <a:prstGeom prst="wedgeRoundRectCallout">
            <a:avLst>
              <a:gd name="adj1" fmla="val -69677"/>
              <a:gd name="adj2" fmla="val 6987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Okresowe badanie moczu.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CHOROBY UKŁADU WYDALNICZEGO</a:t>
            </a:r>
          </a:p>
        </p:txBody>
      </p:sp>
      <p:sp>
        <p:nvSpPr>
          <p:cNvPr id="5" name="Symbol zastępczy zawartości 4"/>
          <p:cNvSpPr>
            <a:spLocks noGrp="1"/>
          </p:cNvSpPr>
          <p:nvPr>
            <p:ph idx="1"/>
          </p:nvPr>
        </p:nvSpPr>
        <p:spPr>
          <a:xfrm>
            <a:off x="1115616" y="1844824"/>
            <a:ext cx="7581528" cy="4093915"/>
          </a:xfrm>
        </p:spPr>
        <p:txBody>
          <a:bodyPr/>
          <a:lstStyle/>
          <a:p>
            <a:pPr>
              <a:buNone/>
            </a:pPr>
            <a:endParaRPr lang="pl-PL" dirty="0"/>
          </a:p>
        </p:txBody>
      </p:sp>
      <p:sp>
        <p:nvSpPr>
          <p:cNvPr id="4" name="Schemat blokowy: proces alternatywny 3"/>
          <p:cNvSpPr/>
          <p:nvPr/>
        </p:nvSpPr>
        <p:spPr>
          <a:xfrm>
            <a:off x="3131840" y="3068960"/>
            <a:ext cx="2592288" cy="1296144"/>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rgbClr val="C00000"/>
                </a:solidFill>
              </a:rPr>
              <a:t>CHOROBY UKŁADU WYDALNICZEGO</a:t>
            </a:r>
          </a:p>
        </p:txBody>
      </p:sp>
      <p:sp>
        <p:nvSpPr>
          <p:cNvPr id="6" name="Prostokąt zaokrąglony 5"/>
          <p:cNvSpPr/>
          <p:nvPr/>
        </p:nvSpPr>
        <p:spPr>
          <a:xfrm>
            <a:off x="827584" y="2132856"/>
            <a:ext cx="216024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ZAPALENIE PĘCHERZA MOCZOWEGO </a:t>
            </a:r>
            <a:endParaRPr lang="pl-PL" sz="2000" dirty="0">
              <a:solidFill>
                <a:schemeClr val="tx1"/>
              </a:solidFill>
            </a:endParaRPr>
          </a:p>
        </p:txBody>
      </p:sp>
      <p:sp>
        <p:nvSpPr>
          <p:cNvPr id="8" name="Schemat blokowy: proces alternatywny 7"/>
          <p:cNvSpPr/>
          <p:nvPr/>
        </p:nvSpPr>
        <p:spPr>
          <a:xfrm>
            <a:off x="539552" y="3789040"/>
            <a:ext cx="201622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KAMICA NERKOWA </a:t>
            </a:r>
            <a:endParaRPr lang="pl-PL" sz="2000" dirty="0">
              <a:solidFill>
                <a:schemeClr val="tx1"/>
              </a:solidFill>
            </a:endParaRPr>
          </a:p>
        </p:txBody>
      </p:sp>
      <p:sp>
        <p:nvSpPr>
          <p:cNvPr id="9" name="Schemat blokowy: proces alternatywny 8"/>
          <p:cNvSpPr/>
          <p:nvPr/>
        </p:nvSpPr>
        <p:spPr>
          <a:xfrm>
            <a:off x="1907704" y="5157192"/>
            <a:ext cx="1944216"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MOCZÓWKA PROSTA</a:t>
            </a:r>
          </a:p>
        </p:txBody>
      </p:sp>
      <p:sp>
        <p:nvSpPr>
          <p:cNvPr id="10" name="Schemat blokowy: proces alternatywny 9"/>
          <p:cNvSpPr/>
          <p:nvPr/>
        </p:nvSpPr>
        <p:spPr>
          <a:xfrm>
            <a:off x="3347864" y="1772816"/>
            <a:ext cx="2304256"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KŁĘBUSZKOWE ZAPALENIE NEREK </a:t>
            </a:r>
            <a:endParaRPr lang="pl-PL" sz="2000" dirty="0">
              <a:solidFill>
                <a:schemeClr val="tx1"/>
              </a:solidFill>
            </a:endParaRPr>
          </a:p>
        </p:txBody>
      </p:sp>
      <p:sp>
        <p:nvSpPr>
          <p:cNvPr id="11" name="Schemat blokowy: proces alternatywny 10"/>
          <p:cNvSpPr/>
          <p:nvPr/>
        </p:nvSpPr>
        <p:spPr>
          <a:xfrm>
            <a:off x="4283968" y="5157192"/>
            <a:ext cx="2232248"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NOWOTWÓR NERKI</a:t>
            </a:r>
          </a:p>
        </p:txBody>
      </p:sp>
      <p:sp>
        <p:nvSpPr>
          <p:cNvPr id="14" name="Schemat blokowy: proces alternatywny 13"/>
          <p:cNvSpPr/>
          <p:nvPr/>
        </p:nvSpPr>
        <p:spPr>
          <a:xfrm>
            <a:off x="6372200" y="2420888"/>
            <a:ext cx="2016224" cy="93610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MOCZNICA</a:t>
            </a:r>
            <a:r>
              <a:rPr lang="pl-PL" sz="2000" dirty="0">
                <a:solidFill>
                  <a:schemeClr val="tx1"/>
                </a:solidFill>
              </a:rPr>
              <a:t> </a:t>
            </a:r>
          </a:p>
        </p:txBody>
      </p:sp>
      <p:sp>
        <p:nvSpPr>
          <p:cNvPr id="15" name="Schemat blokowy: proces alternatywny 14"/>
          <p:cNvSpPr/>
          <p:nvPr/>
        </p:nvSpPr>
        <p:spPr>
          <a:xfrm>
            <a:off x="6300192" y="4077072"/>
            <a:ext cx="2160240" cy="792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solidFill>
                  <a:schemeClr val="tx1"/>
                </a:solidFill>
              </a:rPr>
              <a:t>NERCZYCA</a:t>
            </a:r>
            <a:r>
              <a:rPr lang="pl-PL" sz="2000" dirty="0">
                <a:solidFill>
                  <a:schemeClr val="tx1"/>
                </a:solidFill>
              </a:rPr>
              <a:t> </a:t>
            </a:r>
          </a:p>
        </p:txBody>
      </p:sp>
      <p:cxnSp>
        <p:nvCxnSpPr>
          <p:cNvPr id="18" name="Łącznik prosty ze strzałką 17"/>
          <p:cNvCxnSpPr/>
          <p:nvPr/>
        </p:nvCxnSpPr>
        <p:spPr>
          <a:xfrm>
            <a:off x="2987824" y="3140968"/>
            <a:ext cx="14401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p:cNvCxnSpPr/>
          <p:nvPr/>
        </p:nvCxnSpPr>
        <p:spPr>
          <a:xfrm flipV="1">
            <a:off x="2627784" y="4077072"/>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Łącznik prosty ze strzałką 21"/>
          <p:cNvCxnSpPr/>
          <p:nvPr/>
        </p:nvCxnSpPr>
        <p:spPr>
          <a:xfrm flipV="1">
            <a:off x="3059832" y="4437112"/>
            <a:ext cx="5760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flipV="1">
            <a:off x="5004048" y="4437112"/>
            <a:ext cx="50405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p:cNvCxnSpPr/>
          <p:nvPr/>
        </p:nvCxnSpPr>
        <p:spPr>
          <a:xfrm>
            <a:off x="4427984" y="2708920"/>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Łącznik prosty ze strzałką 27"/>
          <p:cNvCxnSpPr>
            <a:stCxn id="14" idx="1"/>
          </p:cNvCxnSpPr>
          <p:nvPr/>
        </p:nvCxnSpPr>
        <p:spPr>
          <a:xfrm flipH="1">
            <a:off x="5724128" y="2888940"/>
            <a:ext cx="64807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p:cNvCxnSpPr/>
          <p:nvPr/>
        </p:nvCxnSpPr>
        <p:spPr>
          <a:xfrm flipH="1" flipV="1">
            <a:off x="5724128" y="4221088"/>
            <a:ext cx="50405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CHOROBY UKŁADU WYDALNICZEGO </a:t>
            </a:r>
          </a:p>
        </p:txBody>
      </p:sp>
      <p:graphicFrame>
        <p:nvGraphicFramePr>
          <p:cNvPr id="4" name="Symbol zastępczy zawartości 3"/>
          <p:cNvGraphicFramePr>
            <a:graphicFrameLocks noGrp="1"/>
          </p:cNvGraphicFramePr>
          <p:nvPr>
            <p:ph idx="1"/>
          </p:nvPr>
        </p:nvGraphicFramePr>
        <p:xfrm>
          <a:off x="457200" y="1116672"/>
          <a:ext cx="8229600" cy="51206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pl-PL" sz="2400" dirty="0">
                          <a:solidFill>
                            <a:schemeClr val="tx1"/>
                          </a:solidFill>
                        </a:rPr>
                        <a:t>Choroby</a:t>
                      </a:r>
                      <a:r>
                        <a:rPr lang="pl-PL" sz="2400" baseline="0" dirty="0">
                          <a:solidFill>
                            <a:schemeClr val="tx1"/>
                          </a:solidFill>
                        </a:rPr>
                        <a:t> układu wydalniczego</a:t>
                      </a:r>
                      <a:endParaRPr lang="pl-PL" sz="2400" dirty="0">
                        <a:solidFill>
                          <a:schemeClr val="tx1"/>
                        </a:solidFill>
                      </a:endParaRPr>
                    </a:p>
                  </a:txBody>
                  <a:tcPr/>
                </a:tc>
                <a:extLst>
                  <a:ext uri="{0D108BD9-81ED-4DB2-BD59-A6C34878D82A}">
                    <a16:rowId xmlns:a16="http://schemas.microsoft.com/office/drawing/2014/main" val="10000"/>
                  </a:ext>
                </a:extLst>
              </a:tr>
              <a:tr h="370840">
                <a:tc>
                  <a:txBody>
                    <a:bodyPr/>
                    <a:lstStyle/>
                    <a:p>
                      <a:r>
                        <a:rPr lang="pl-PL" sz="2200" b="1" dirty="0">
                          <a:solidFill>
                            <a:srgbClr val="FF0000"/>
                          </a:solidFill>
                        </a:rPr>
                        <a:t>Kłębuszkowe zapalenie nerek </a:t>
                      </a:r>
                      <a:r>
                        <a:rPr lang="pl-PL" sz="2200" dirty="0"/>
                        <a:t>-  uszkodzenie</a:t>
                      </a:r>
                      <a:r>
                        <a:rPr lang="pl-PL" sz="2200" baseline="0" dirty="0"/>
                        <a:t> kłębuszków nerkowych przez bakterie. </a:t>
                      </a:r>
                      <a:endParaRPr lang="pl-PL" sz="2200" dirty="0"/>
                    </a:p>
                  </a:txBody>
                  <a:tcPr/>
                </a:tc>
                <a:extLst>
                  <a:ext uri="{0D108BD9-81ED-4DB2-BD59-A6C34878D82A}">
                    <a16:rowId xmlns:a16="http://schemas.microsoft.com/office/drawing/2014/main" val="10001"/>
                  </a:ext>
                </a:extLst>
              </a:tr>
              <a:tr h="370840">
                <a:tc>
                  <a:txBody>
                    <a:bodyPr/>
                    <a:lstStyle/>
                    <a:p>
                      <a:r>
                        <a:rPr lang="pl-PL" sz="2200" b="1" dirty="0">
                          <a:solidFill>
                            <a:srgbClr val="FF0000"/>
                          </a:solidFill>
                        </a:rPr>
                        <a:t>Zapalenie pęcherza moczowego </a:t>
                      </a:r>
                      <a:r>
                        <a:rPr lang="pl-PL" sz="2200" dirty="0"/>
                        <a:t>– wywoływane przez bakterie.</a:t>
                      </a:r>
                    </a:p>
                  </a:txBody>
                  <a:tcPr/>
                </a:tc>
                <a:extLst>
                  <a:ext uri="{0D108BD9-81ED-4DB2-BD59-A6C34878D82A}">
                    <a16:rowId xmlns:a16="http://schemas.microsoft.com/office/drawing/2014/main" val="10002"/>
                  </a:ext>
                </a:extLst>
              </a:tr>
              <a:tr h="370840">
                <a:tc>
                  <a:txBody>
                    <a:bodyPr/>
                    <a:lstStyle/>
                    <a:p>
                      <a:r>
                        <a:rPr lang="pl-PL" sz="2200" b="1" dirty="0">
                          <a:solidFill>
                            <a:srgbClr val="FF0000"/>
                          </a:solidFill>
                        </a:rPr>
                        <a:t>Kamica nerkowa </a:t>
                      </a:r>
                      <a:r>
                        <a:rPr lang="pl-PL" sz="2200" dirty="0"/>
                        <a:t>– gromadzenie w nerkach osadów z soli mineralnych,</a:t>
                      </a:r>
                      <a:r>
                        <a:rPr lang="pl-PL" sz="2200" baseline="0" dirty="0"/>
                        <a:t> z których powstają kamienie.</a:t>
                      </a:r>
                    </a:p>
                  </a:txBody>
                  <a:tcPr/>
                </a:tc>
                <a:extLst>
                  <a:ext uri="{0D108BD9-81ED-4DB2-BD59-A6C34878D82A}">
                    <a16:rowId xmlns:a16="http://schemas.microsoft.com/office/drawing/2014/main" val="10003"/>
                  </a:ext>
                </a:extLst>
              </a:tr>
              <a:tr h="370840">
                <a:tc>
                  <a:txBody>
                    <a:bodyPr/>
                    <a:lstStyle/>
                    <a:p>
                      <a:r>
                        <a:rPr lang="pl-PL" sz="2200" b="1" dirty="0">
                          <a:solidFill>
                            <a:srgbClr val="FF0000"/>
                          </a:solidFill>
                        </a:rPr>
                        <a:t>Mocznica</a:t>
                      </a:r>
                      <a:r>
                        <a:rPr lang="pl-PL" sz="2200" dirty="0"/>
                        <a:t> – polega na zatrzymywaniu mocznika we krwi, co prowadzi do zatrucia organizmu , śpiączki, śmierci.</a:t>
                      </a:r>
                    </a:p>
                  </a:txBody>
                  <a:tcPr/>
                </a:tc>
                <a:extLst>
                  <a:ext uri="{0D108BD9-81ED-4DB2-BD59-A6C34878D82A}">
                    <a16:rowId xmlns:a16="http://schemas.microsoft.com/office/drawing/2014/main" val="10004"/>
                  </a:ext>
                </a:extLst>
              </a:tr>
              <a:tr h="370840">
                <a:tc>
                  <a:txBody>
                    <a:bodyPr/>
                    <a:lstStyle/>
                    <a:p>
                      <a:r>
                        <a:rPr lang="pl-PL" sz="2200" b="1" dirty="0">
                          <a:solidFill>
                            <a:srgbClr val="FF0000"/>
                          </a:solidFill>
                        </a:rPr>
                        <a:t>Nerczyca</a:t>
                      </a:r>
                      <a:r>
                        <a:rPr lang="pl-PL" sz="2200" dirty="0"/>
                        <a:t> – polega</a:t>
                      </a:r>
                      <a:r>
                        <a:rPr lang="pl-PL" sz="2200" baseline="0" dirty="0"/>
                        <a:t> na odkładaniu siew tłuszczów, głównie cholesterolu, w kanalikach nerkowych, co prowadzi do zatrzymania resorpcji.</a:t>
                      </a:r>
                      <a:endParaRPr lang="pl-PL" sz="2200" dirty="0"/>
                    </a:p>
                  </a:txBody>
                  <a:tcPr/>
                </a:tc>
                <a:extLst>
                  <a:ext uri="{0D108BD9-81ED-4DB2-BD59-A6C34878D82A}">
                    <a16:rowId xmlns:a16="http://schemas.microsoft.com/office/drawing/2014/main" val="10005"/>
                  </a:ext>
                </a:extLst>
              </a:tr>
              <a:tr h="370840">
                <a:tc>
                  <a:txBody>
                    <a:bodyPr/>
                    <a:lstStyle/>
                    <a:p>
                      <a:r>
                        <a:rPr lang="pl-PL" sz="2200" b="1" dirty="0">
                          <a:solidFill>
                            <a:srgbClr val="FF0000"/>
                          </a:solidFill>
                        </a:rPr>
                        <a:t>Moczówka prosta </a:t>
                      </a:r>
                      <a:r>
                        <a:rPr lang="pl-PL" sz="2200" dirty="0"/>
                        <a:t>– zaburzony proces powstawania moczu, czego skutkiem jest wydalanie moczu pierwotnego.  </a:t>
                      </a:r>
                    </a:p>
                  </a:txBody>
                  <a:tcPr/>
                </a:tc>
                <a:extLst>
                  <a:ext uri="{0D108BD9-81ED-4DB2-BD59-A6C34878D82A}">
                    <a16:rowId xmlns:a16="http://schemas.microsoft.com/office/drawing/2014/main" val="10006"/>
                  </a:ext>
                </a:extLst>
              </a:tr>
              <a:tr h="201954">
                <a:tc>
                  <a:txBody>
                    <a:bodyPr/>
                    <a:lstStyle/>
                    <a:p>
                      <a:r>
                        <a:rPr lang="pl-PL" sz="2200" b="1" dirty="0">
                          <a:solidFill>
                            <a:srgbClr val="FF0000"/>
                          </a:solidFill>
                        </a:rPr>
                        <a:t>Nowotwór nerki. </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fontScale="90000"/>
          </a:bodyPr>
          <a:lstStyle/>
          <a:p>
            <a:r>
              <a:rPr lang="pl-PL" dirty="0"/>
              <a:t>CHOROBY UKŁADU WYDALNICZEGO </a:t>
            </a:r>
          </a:p>
        </p:txBody>
      </p:sp>
      <p:sp>
        <p:nvSpPr>
          <p:cNvPr id="5" name="Symbol zastępczy zawartości 4"/>
          <p:cNvSpPr>
            <a:spLocks noGrp="1"/>
          </p:cNvSpPr>
          <p:nvPr>
            <p:ph sz="half" idx="1"/>
          </p:nvPr>
        </p:nvSpPr>
        <p:spPr>
          <a:xfrm>
            <a:off x="457200" y="1196752"/>
            <a:ext cx="4258816" cy="5184576"/>
          </a:xfrm>
        </p:spPr>
        <p:txBody>
          <a:bodyPr>
            <a:normAutofit fontScale="25000" lnSpcReduction="20000"/>
          </a:bodyPr>
          <a:lstStyle/>
          <a:p>
            <a:pPr>
              <a:buNone/>
            </a:pPr>
            <a:endParaRPr lang="pl-PL" dirty="0"/>
          </a:p>
          <a:p>
            <a:pPr>
              <a:buNone/>
            </a:pPr>
            <a:r>
              <a:rPr lang="pl-PL" sz="8800" b="1" dirty="0">
                <a:solidFill>
                  <a:srgbClr val="FF0000"/>
                </a:solidFill>
              </a:rPr>
              <a:t>INFEKCJE DRÓG MOCZOWYCH</a:t>
            </a:r>
          </a:p>
          <a:p>
            <a:pPr>
              <a:buNone/>
            </a:pPr>
            <a:r>
              <a:rPr lang="pl-PL" sz="8800" dirty="0"/>
              <a:t>Powoduje wnikanie do nich</a:t>
            </a:r>
          </a:p>
          <a:p>
            <a:pPr>
              <a:buNone/>
            </a:pPr>
            <a:r>
              <a:rPr lang="pl-PL" sz="8800" dirty="0"/>
              <a:t>licznych bakterii. Najczęściej</a:t>
            </a:r>
          </a:p>
          <a:p>
            <a:pPr>
              <a:buNone/>
            </a:pPr>
            <a:r>
              <a:rPr lang="pl-PL" sz="8800" dirty="0"/>
              <a:t>wywołują one stany zapalne cewki</a:t>
            </a:r>
          </a:p>
          <a:p>
            <a:pPr>
              <a:buNone/>
            </a:pPr>
            <a:r>
              <a:rPr lang="pl-PL" sz="8800" dirty="0"/>
              <a:t>moczowej i pęcherza moczowego,</a:t>
            </a:r>
          </a:p>
          <a:p>
            <a:pPr>
              <a:buNone/>
            </a:pPr>
            <a:r>
              <a:rPr lang="pl-PL" sz="8800" dirty="0"/>
              <a:t>których objawami są częste i</a:t>
            </a:r>
          </a:p>
          <a:p>
            <a:pPr>
              <a:buNone/>
            </a:pPr>
            <a:r>
              <a:rPr lang="pl-PL" sz="8800" dirty="0"/>
              <a:t>Bolesne oddawanie moczu,</a:t>
            </a:r>
          </a:p>
          <a:p>
            <a:pPr>
              <a:buNone/>
            </a:pPr>
            <a:r>
              <a:rPr lang="pl-PL" sz="8800" dirty="0"/>
              <a:t>pieczenie w cewce moczowej,</a:t>
            </a:r>
          </a:p>
          <a:p>
            <a:pPr>
              <a:buNone/>
            </a:pPr>
            <a:r>
              <a:rPr lang="pl-PL" sz="8800" dirty="0"/>
              <a:t>bole podbrzusza, gorączka.</a:t>
            </a:r>
          </a:p>
          <a:p>
            <a:pPr>
              <a:buNone/>
            </a:pPr>
            <a:r>
              <a:rPr lang="pl-PL" sz="8800" b="1" dirty="0">
                <a:solidFill>
                  <a:schemeClr val="tx2">
                    <a:lumMod val="60000"/>
                    <a:lumOff val="40000"/>
                  </a:schemeClr>
                </a:solidFill>
              </a:rPr>
              <a:t>Nieleczone infekcje</a:t>
            </a:r>
            <a:r>
              <a:rPr lang="pl-PL" sz="8800" b="1" dirty="0">
                <a:solidFill>
                  <a:srgbClr val="00B050"/>
                </a:solidFill>
              </a:rPr>
              <a:t> </a:t>
            </a:r>
            <a:r>
              <a:rPr lang="pl-PL" sz="8800" dirty="0"/>
              <a:t>mogą szybko</a:t>
            </a:r>
          </a:p>
          <a:p>
            <a:pPr>
              <a:buNone/>
            </a:pPr>
            <a:r>
              <a:rPr lang="pl-PL" sz="8800" dirty="0"/>
              <a:t>rozprzestrzeniać się i powodować</a:t>
            </a:r>
          </a:p>
          <a:p>
            <a:pPr>
              <a:buNone/>
            </a:pPr>
            <a:r>
              <a:rPr lang="pl-PL" sz="8800" dirty="0"/>
              <a:t>stany zapalne nerek. Każde</a:t>
            </a:r>
          </a:p>
          <a:p>
            <a:pPr>
              <a:buNone/>
            </a:pPr>
            <a:r>
              <a:rPr lang="pl-PL" sz="8800" dirty="0"/>
              <a:t>objawy pieczenia i bolesnego</a:t>
            </a:r>
          </a:p>
          <a:p>
            <a:pPr>
              <a:buNone/>
            </a:pPr>
            <a:r>
              <a:rPr lang="pl-PL" sz="8800" dirty="0"/>
              <a:t>oddawania moczu należy</a:t>
            </a:r>
          </a:p>
          <a:p>
            <a:pPr>
              <a:buNone/>
            </a:pPr>
            <a:r>
              <a:rPr lang="pl-PL" sz="8800" dirty="0"/>
              <a:t>skonsultować z lekarzem. </a:t>
            </a:r>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844824"/>
            <a:ext cx="4038600" cy="336455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CHOROBY UKŁADU WYDALNICZEGO </a:t>
            </a:r>
          </a:p>
        </p:txBody>
      </p:sp>
      <p:sp>
        <p:nvSpPr>
          <p:cNvPr id="3" name="Symbol zastępczy zawartości 2"/>
          <p:cNvSpPr>
            <a:spLocks noGrp="1"/>
          </p:cNvSpPr>
          <p:nvPr>
            <p:ph sz="half" idx="1"/>
          </p:nvPr>
        </p:nvSpPr>
        <p:spPr>
          <a:xfrm>
            <a:off x="467544" y="1268760"/>
            <a:ext cx="4474840" cy="4853136"/>
          </a:xfrm>
        </p:spPr>
        <p:txBody>
          <a:bodyPr>
            <a:normAutofit fontScale="47500" lnSpcReduction="20000"/>
          </a:bodyPr>
          <a:lstStyle/>
          <a:p>
            <a:pPr>
              <a:buNone/>
            </a:pPr>
            <a:r>
              <a:rPr lang="pl-PL" sz="5100" b="1" dirty="0">
                <a:solidFill>
                  <a:srgbClr val="FF0000"/>
                </a:solidFill>
              </a:rPr>
              <a:t>KAMICA NERKOWA</a:t>
            </a:r>
          </a:p>
          <a:p>
            <a:pPr>
              <a:buNone/>
            </a:pPr>
            <a:r>
              <a:rPr lang="pl-PL" sz="4200" dirty="0"/>
              <a:t>Kamica nerkowa jest chorobą, która</a:t>
            </a:r>
          </a:p>
          <a:p>
            <a:pPr>
              <a:buNone/>
            </a:pPr>
            <a:r>
              <a:rPr lang="pl-PL" sz="4200" dirty="0"/>
              <a:t>powstaje w wyniku tworzenia się rożnej</a:t>
            </a:r>
          </a:p>
          <a:p>
            <a:pPr>
              <a:buNone/>
            </a:pPr>
            <a:r>
              <a:rPr lang="pl-PL" sz="4200" dirty="0"/>
              <a:t>wielkości kamieni z nierozpuszczalnych</a:t>
            </a:r>
          </a:p>
          <a:p>
            <a:pPr>
              <a:buNone/>
            </a:pPr>
            <a:r>
              <a:rPr lang="pl-PL" sz="4200" dirty="0"/>
              <a:t>kryształów lub osadów. Substancje te </a:t>
            </a:r>
          </a:p>
          <a:p>
            <a:pPr>
              <a:buNone/>
            </a:pPr>
            <a:r>
              <a:rPr lang="pl-PL" sz="4200" dirty="0"/>
              <a:t>mają zdolność zlepiania się i narastania.</a:t>
            </a:r>
          </a:p>
          <a:p>
            <a:pPr>
              <a:buNone/>
            </a:pPr>
            <a:r>
              <a:rPr lang="pl-PL" sz="4200" dirty="0"/>
              <a:t>Objawami tej choroby są:</a:t>
            </a:r>
          </a:p>
          <a:p>
            <a:pPr>
              <a:buFont typeface="Wingdings" pitchFamily="2" charset="2"/>
              <a:buChar char="ü"/>
            </a:pPr>
            <a:r>
              <a:rPr lang="pl-PL" sz="4200" dirty="0"/>
              <a:t>silny ból (zwany często kolką nerkową), </a:t>
            </a:r>
          </a:p>
          <a:p>
            <a:pPr>
              <a:buFont typeface="Wingdings" pitchFamily="2" charset="2"/>
              <a:buChar char="ü"/>
            </a:pPr>
            <a:r>
              <a:rPr lang="pl-PL" sz="4200" dirty="0"/>
              <a:t>zakłócenia w oddawaniu moczu,</a:t>
            </a:r>
          </a:p>
          <a:p>
            <a:pPr>
              <a:buFont typeface="Wingdings" pitchFamily="2" charset="2"/>
              <a:buChar char="ü"/>
            </a:pPr>
            <a:r>
              <a:rPr lang="pl-PL" sz="4200" dirty="0"/>
              <a:t>gorączka,</a:t>
            </a:r>
          </a:p>
          <a:p>
            <a:pPr>
              <a:buFont typeface="Wingdings" pitchFamily="2" charset="2"/>
              <a:buChar char="ü"/>
            </a:pPr>
            <a:r>
              <a:rPr lang="pl-PL" sz="4200" dirty="0"/>
              <a:t>wtórnie może dochodzić do</a:t>
            </a:r>
          </a:p>
          <a:p>
            <a:pPr>
              <a:buNone/>
            </a:pPr>
            <a:r>
              <a:rPr lang="pl-PL" sz="4200" dirty="0"/>
              <a:t>	stanów zapalnych nerek,</a:t>
            </a:r>
          </a:p>
          <a:p>
            <a:pPr>
              <a:buFont typeface="Wingdings" pitchFamily="2" charset="2"/>
              <a:buChar char="ü"/>
            </a:pPr>
            <a:r>
              <a:rPr lang="pl-PL" sz="4200" dirty="0"/>
              <a:t> lub nawet całkowitego ich zniszczenia.</a:t>
            </a:r>
          </a:p>
          <a:p>
            <a:endParaRPr lang="pl-PL" sz="4200" dirty="0"/>
          </a:p>
          <a:p>
            <a:endParaRPr lang="pl-PL" sz="4200" dirty="0"/>
          </a:p>
        </p:txBody>
      </p:sp>
      <p:pic>
        <p:nvPicPr>
          <p:cNvPr id="5" name="Picture 5"/>
          <p:cNvPicPr>
            <a:picLocks noGrp="1" noChangeAspect="1" noChangeArrowheads="1"/>
          </p:cNvPicPr>
          <p:nvPr>
            <p:ph sz="half" idx="2"/>
          </p:nvPr>
        </p:nvPicPr>
        <p:blipFill>
          <a:blip r:embed="rId2" cstate="print"/>
          <a:srcRect/>
          <a:stretch>
            <a:fillRect/>
          </a:stretch>
        </p:blipFill>
        <p:spPr bwMode="auto">
          <a:xfrm>
            <a:off x="5191125" y="2315369"/>
            <a:ext cx="2952750" cy="30956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CHOROBY UKŁADU WYDALNICZEGO </a:t>
            </a:r>
          </a:p>
        </p:txBody>
      </p:sp>
      <p:sp>
        <p:nvSpPr>
          <p:cNvPr id="5" name="Symbol zastępczy zawartości 4"/>
          <p:cNvSpPr>
            <a:spLocks noGrp="1"/>
          </p:cNvSpPr>
          <p:nvPr>
            <p:ph sz="half" idx="1"/>
          </p:nvPr>
        </p:nvSpPr>
        <p:spPr>
          <a:xfrm>
            <a:off x="467544" y="2060848"/>
            <a:ext cx="3960440" cy="3949899"/>
          </a:xfrm>
        </p:spPr>
        <p:txBody>
          <a:bodyPr>
            <a:normAutofit fontScale="92500" lnSpcReduction="10000"/>
          </a:bodyPr>
          <a:lstStyle/>
          <a:p>
            <a:pPr algn="just">
              <a:buNone/>
            </a:pPr>
            <a:r>
              <a:rPr lang="pl-PL" sz="2200" b="1" dirty="0">
                <a:solidFill>
                  <a:srgbClr val="FF0000"/>
                </a:solidFill>
              </a:rPr>
              <a:t>DIALIZA</a:t>
            </a:r>
            <a:r>
              <a:rPr lang="pl-PL" sz="2000" b="1" dirty="0"/>
              <a:t> </a:t>
            </a:r>
            <a:r>
              <a:rPr lang="pl-PL" sz="2000" dirty="0"/>
              <a:t>to wielogodzinny zabieg</a:t>
            </a:r>
          </a:p>
          <a:p>
            <a:pPr algn="just">
              <a:buNone/>
            </a:pPr>
            <a:r>
              <a:rPr lang="pl-PL" sz="2000" dirty="0"/>
              <a:t>polegający na przetoczeniu krwi przez</a:t>
            </a:r>
          </a:p>
          <a:p>
            <a:pPr algn="just">
              <a:buNone/>
            </a:pPr>
            <a:r>
              <a:rPr lang="pl-PL" sz="2000" dirty="0"/>
              <a:t>maszynę  dializującą. Krew wewnątrz </a:t>
            </a:r>
          </a:p>
          <a:p>
            <a:pPr algn="just">
              <a:buNone/>
            </a:pPr>
            <a:r>
              <a:rPr lang="pl-PL" sz="2000" dirty="0"/>
              <a:t>urządzenia oddzielona jest membraną</a:t>
            </a:r>
          </a:p>
          <a:p>
            <a:pPr algn="just">
              <a:buNone/>
            </a:pPr>
            <a:r>
              <a:rPr lang="pl-PL" sz="2000" dirty="0"/>
              <a:t>od roztworu o składzie podobnym do</a:t>
            </a:r>
          </a:p>
          <a:p>
            <a:pPr algn="just">
              <a:buNone/>
            </a:pPr>
            <a:r>
              <a:rPr lang="pl-PL" sz="2000" dirty="0"/>
              <a:t>osocza, dokąd wydostaje się  mocznik</a:t>
            </a:r>
          </a:p>
          <a:p>
            <a:pPr algn="just">
              <a:buNone/>
            </a:pPr>
            <a:r>
              <a:rPr lang="pl-PL" sz="2000" dirty="0"/>
              <a:t>i inne toksyny.</a:t>
            </a:r>
          </a:p>
          <a:p>
            <a:pPr>
              <a:buNone/>
            </a:pPr>
            <a:r>
              <a:rPr lang="pl-PL" sz="2000" dirty="0"/>
              <a:t>Aparat do dializy nazywany jest często</a:t>
            </a:r>
          </a:p>
          <a:p>
            <a:pPr>
              <a:buNone/>
            </a:pPr>
            <a:r>
              <a:rPr lang="pl-PL" sz="2000" b="1" dirty="0">
                <a:solidFill>
                  <a:srgbClr val="00B050"/>
                </a:solidFill>
              </a:rPr>
              <a:t>„sztuczną nerką”. </a:t>
            </a:r>
            <a:r>
              <a:rPr lang="pl-PL" sz="2000" dirty="0"/>
              <a:t>Zabieg jest</a:t>
            </a:r>
          </a:p>
          <a:p>
            <a:pPr>
              <a:buNone/>
            </a:pPr>
            <a:r>
              <a:rPr lang="pl-PL" sz="2000" dirty="0"/>
              <a:t>uciążliwy dla pacjenta. Chory musi być</a:t>
            </a:r>
          </a:p>
          <a:p>
            <a:pPr>
              <a:buNone/>
            </a:pPr>
            <a:r>
              <a:rPr lang="pl-PL" sz="2000" dirty="0"/>
              <a:t>dializowany przynajmniej trzy</a:t>
            </a:r>
          </a:p>
          <a:p>
            <a:pPr>
              <a:buNone/>
            </a:pPr>
            <a:r>
              <a:rPr lang="pl-PL" sz="2000" dirty="0"/>
              <a:t>razy w tygodniu przez kilka godzin.</a:t>
            </a:r>
          </a:p>
        </p:txBody>
      </p:sp>
      <p:sp>
        <p:nvSpPr>
          <p:cNvPr id="10" name="Prostokąt 9"/>
          <p:cNvSpPr/>
          <p:nvPr/>
        </p:nvSpPr>
        <p:spPr>
          <a:xfrm>
            <a:off x="4788024" y="5373216"/>
            <a:ext cx="338437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chemeClr val="tx1"/>
                </a:solidFill>
              </a:rPr>
              <a:t>Dializowany mężczyzna </a:t>
            </a:r>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99992" y="2060848"/>
            <a:ext cx="3960440" cy="3161928"/>
          </a:xfrm>
          <a:prstGeom prst="rect">
            <a:avLst/>
          </a:prstGeom>
          <a:noFill/>
          <a:ln w="9525">
            <a:noFill/>
            <a:miter lim="800000"/>
            <a:headEnd/>
            <a:tailEnd/>
          </a:ln>
        </p:spPr>
      </p:pic>
      <p:sp>
        <p:nvSpPr>
          <p:cNvPr id="8" name="pole tekstowe 7"/>
          <p:cNvSpPr txBox="1"/>
          <p:nvPr/>
        </p:nvSpPr>
        <p:spPr>
          <a:xfrm>
            <a:off x="971600" y="1196753"/>
            <a:ext cx="7488832" cy="830997"/>
          </a:xfrm>
          <a:prstGeom prst="rect">
            <a:avLst/>
          </a:prstGeom>
          <a:noFill/>
        </p:spPr>
        <p:txBody>
          <a:bodyPr wrap="square" rtlCol="0">
            <a:spAutoFit/>
          </a:bodyPr>
          <a:lstStyle/>
          <a:p>
            <a:pPr algn="ctr">
              <a:buNone/>
            </a:pPr>
            <a:r>
              <a:rPr lang="pl-PL" sz="2400" dirty="0"/>
              <a:t>Metody najczęściej stosowane przy niewydolności nerek to </a:t>
            </a:r>
            <a:r>
              <a:rPr lang="pl-PL" sz="2400" b="1" dirty="0">
                <a:solidFill>
                  <a:srgbClr val="FF0000"/>
                </a:solidFill>
              </a:rPr>
              <a:t>dializa</a:t>
            </a:r>
            <a:r>
              <a:rPr lang="pl-PL" sz="2400" dirty="0"/>
              <a:t> i </a:t>
            </a:r>
            <a:r>
              <a:rPr lang="pl-PL" sz="2400" b="1" dirty="0">
                <a:solidFill>
                  <a:srgbClr val="FF0000"/>
                </a:solidFill>
              </a:rPr>
              <a:t>przeszczep</a:t>
            </a:r>
            <a:r>
              <a:rPr lang="pl-PL" sz="2400" b="1" dirty="0"/>
              <a:t>.</a:t>
            </a:r>
            <a:endParaRPr lang="pl-P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ROLA UKŁADU WYDALNICZEGO</a:t>
            </a:r>
          </a:p>
        </p:txBody>
      </p:sp>
      <p:sp>
        <p:nvSpPr>
          <p:cNvPr id="3" name="Symbol zastępczy zawartości 2"/>
          <p:cNvSpPr>
            <a:spLocks noGrp="1"/>
          </p:cNvSpPr>
          <p:nvPr>
            <p:ph sz="half" idx="1"/>
          </p:nvPr>
        </p:nvSpPr>
        <p:spPr>
          <a:xfrm>
            <a:off x="457200" y="1600200"/>
            <a:ext cx="5050904" cy="4525963"/>
          </a:xfrm>
        </p:spPr>
        <p:txBody>
          <a:bodyPr>
            <a:normAutofit lnSpcReduction="10000"/>
          </a:bodyPr>
          <a:lstStyle/>
          <a:p>
            <a:pPr>
              <a:buNone/>
            </a:pPr>
            <a:r>
              <a:rPr lang="pl-PL" sz="2600" dirty="0">
                <a:solidFill>
                  <a:srgbClr val="C00000"/>
                </a:solidFill>
              </a:rPr>
              <a:t>Układ wydalniczy </a:t>
            </a:r>
          </a:p>
          <a:p>
            <a:pPr>
              <a:buNone/>
            </a:pPr>
            <a:r>
              <a:rPr lang="pl-PL" sz="2600" dirty="0"/>
              <a:t>oczyszcza krew ze szkodliwych</a:t>
            </a:r>
          </a:p>
          <a:p>
            <a:pPr>
              <a:buNone/>
            </a:pPr>
            <a:r>
              <a:rPr lang="pl-PL" sz="2600" dirty="0"/>
              <a:t>i zbędnych substancji, </a:t>
            </a:r>
          </a:p>
          <a:p>
            <a:pPr>
              <a:buNone/>
            </a:pPr>
            <a:r>
              <a:rPr lang="pl-PL" sz="2600" dirty="0"/>
              <a:t>a następnie wytwarza z nich</a:t>
            </a:r>
          </a:p>
          <a:p>
            <a:pPr>
              <a:buNone/>
            </a:pPr>
            <a:r>
              <a:rPr lang="pl-PL" sz="2600" dirty="0"/>
              <a:t>mocz.</a:t>
            </a:r>
          </a:p>
          <a:p>
            <a:pPr>
              <a:buNone/>
            </a:pPr>
            <a:r>
              <a:rPr lang="pl-PL" sz="2600" dirty="0"/>
              <a:t>Drogi wydalania zbędnych</a:t>
            </a:r>
          </a:p>
          <a:p>
            <a:pPr>
              <a:buNone/>
            </a:pPr>
            <a:r>
              <a:rPr lang="pl-PL" sz="2600" dirty="0"/>
              <a:t>substancji są różne. </a:t>
            </a:r>
          </a:p>
          <a:p>
            <a:pPr>
              <a:buNone/>
            </a:pPr>
            <a:r>
              <a:rPr lang="pl-PL" sz="2600" dirty="0">
                <a:solidFill>
                  <a:srgbClr val="C00000"/>
                </a:solidFill>
              </a:rPr>
              <a:t>Układ wydalniczy </a:t>
            </a:r>
            <a:r>
              <a:rPr lang="pl-PL" sz="2600" dirty="0">
                <a:solidFill>
                  <a:schemeClr val="tx1">
                    <a:lumMod val="95000"/>
                    <a:lumOff val="5000"/>
                  </a:schemeClr>
                </a:solidFill>
              </a:rPr>
              <a:t>wspomagany</a:t>
            </a:r>
          </a:p>
          <a:p>
            <a:pPr>
              <a:buNone/>
            </a:pPr>
            <a:r>
              <a:rPr lang="pl-PL" sz="2600" dirty="0">
                <a:solidFill>
                  <a:schemeClr val="tx1">
                    <a:lumMod val="95000"/>
                    <a:lumOff val="5000"/>
                  </a:schemeClr>
                </a:solidFill>
              </a:rPr>
              <a:t>jest przez prace </a:t>
            </a:r>
            <a:r>
              <a:rPr lang="pl-PL" sz="2600" dirty="0">
                <a:solidFill>
                  <a:srgbClr val="C00000"/>
                </a:solidFill>
              </a:rPr>
              <a:t>układu</a:t>
            </a:r>
          </a:p>
          <a:p>
            <a:pPr>
              <a:buNone/>
            </a:pPr>
            <a:r>
              <a:rPr lang="pl-PL" sz="2600" dirty="0">
                <a:solidFill>
                  <a:srgbClr val="C00000"/>
                </a:solidFill>
              </a:rPr>
              <a:t>oddechowego</a:t>
            </a:r>
            <a:r>
              <a:rPr lang="pl-PL" sz="2600" dirty="0">
                <a:solidFill>
                  <a:schemeClr val="tx1">
                    <a:lumMod val="95000"/>
                    <a:lumOff val="5000"/>
                  </a:schemeClr>
                </a:solidFill>
              </a:rPr>
              <a:t> i </a:t>
            </a:r>
            <a:r>
              <a:rPr lang="pl-PL" sz="2600" dirty="0">
                <a:solidFill>
                  <a:srgbClr val="C00000"/>
                </a:solidFill>
              </a:rPr>
              <a:t>skóry</a:t>
            </a:r>
            <a:r>
              <a:rPr lang="pl-PL" sz="2600" dirty="0">
                <a:solidFill>
                  <a:schemeClr val="tx1">
                    <a:lumMod val="95000"/>
                    <a:lumOff val="5000"/>
                  </a:schemeClr>
                </a:solidFill>
              </a:rPr>
              <a:t>.</a:t>
            </a:r>
            <a:r>
              <a:rPr lang="pl-PL" sz="2600" dirty="0">
                <a:solidFill>
                  <a:srgbClr val="C00000"/>
                </a:solidFill>
              </a:rPr>
              <a:t> </a:t>
            </a:r>
          </a:p>
          <a:p>
            <a:pPr>
              <a:buNone/>
            </a:pPr>
            <a:endParaRPr lang="pl-PL" sz="2600" dirty="0">
              <a:solidFill>
                <a:srgbClr val="C00000"/>
              </a:solidFill>
            </a:endParaRPr>
          </a:p>
          <a:p>
            <a:pPr>
              <a:buNone/>
            </a:pPr>
            <a:endParaRPr lang="pl-PL" sz="2600" dirty="0"/>
          </a:p>
        </p:txBody>
      </p:sp>
      <p:pic>
        <p:nvPicPr>
          <p:cNvPr id="1027" name="Picture 3"/>
          <p:cNvPicPr>
            <a:picLocks noGrp="1" noChangeAspect="1" noChangeArrowheads="1"/>
          </p:cNvPicPr>
          <p:nvPr>
            <p:ph sz="half" idx="2"/>
          </p:nvPr>
        </p:nvPicPr>
        <p:blipFill>
          <a:blip r:embed="rId2" cstate="print"/>
          <a:srcRect/>
          <a:stretch>
            <a:fillRect/>
          </a:stretch>
        </p:blipFill>
        <p:spPr bwMode="auto">
          <a:xfrm>
            <a:off x="4860032" y="1628800"/>
            <a:ext cx="4053819" cy="382163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CHOROBY UKŁADU WYDALNICZEGO </a:t>
            </a:r>
          </a:p>
        </p:txBody>
      </p:sp>
      <p:sp>
        <p:nvSpPr>
          <p:cNvPr id="3" name="Symbol zastępczy zawartości 2"/>
          <p:cNvSpPr>
            <a:spLocks noGrp="1"/>
          </p:cNvSpPr>
          <p:nvPr>
            <p:ph sz="half" idx="1"/>
          </p:nvPr>
        </p:nvSpPr>
        <p:spPr>
          <a:xfrm>
            <a:off x="323528" y="1340768"/>
            <a:ext cx="4172272" cy="4824535"/>
          </a:xfrm>
        </p:spPr>
        <p:txBody>
          <a:bodyPr>
            <a:noAutofit/>
          </a:bodyPr>
          <a:lstStyle/>
          <a:p>
            <a:pPr>
              <a:buNone/>
            </a:pPr>
            <a:r>
              <a:rPr lang="pl-PL" sz="2000" b="1" dirty="0">
                <a:solidFill>
                  <a:srgbClr val="FF0000"/>
                </a:solidFill>
              </a:rPr>
              <a:t>PRZESZCZEP NEREK </a:t>
            </a:r>
            <a:r>
              <a:rPr lang="pl-PL" sz="1900" dirty="0"/>
              <a:t>to często</a:t>
            </a:r>
          </a:p>
          <a:p>
            <a:pPr>
              <a:buNone/>
            </a:pPr>
            <a:r>
              <a:rPr lang="pl-PL" sz="1900" dirty="0"/>
              <a:t>jedynym ratunkiem w przypadku</a:t>
            </a:r>
          </a:p>
          <a:p>
            <a:pPr>
              <a:buNone/>
            </a:pPr>
            <a:r>
              <a:rPr lang="pl-PL" sz="1900" dirty="0"/>
              <a:t>nieodwracalnego uszkodzenia lub</a:t>
            </a:r>
          </a:p>
          <a:p>
            <a:pPr>
              <a:buNone/>
            </a:pPr>
            <a:r>
              <a:rPr lang="pl-PL" sz="1900" dirty="0"/>
              <a:t>wrodzonej wady nerek. Zabieg ten</a:t>
            </a:r>
          </a:p>
          <a:p>
            <a:pPr>
              <a:buNone/>
            </a:pPr>
            <a:r>
              <a:rPr lang="pl-PL" sz="1900" dirty="0"/>
              <a:t>zazwyczaj się udaje, ale istnieje wiele</a:t>
            </a:r>
          </a:p>
          <a:p>
            <a:pPr>
              <a:buNone/>
            </a:pPr>
            <a:r>
              <a:rPr lang="pl-PL" sz="1900" dirty="0"/>
              <a:t>problemów z nim związanych.</a:t>
            </a:r>
          </a:p>
          <a:p>
            <a:pPr>
              <a:buNone/>
            </a:pPr>
            <a:r>
              <a:rPr lang="pl-PL" sz="1900" dirty="0"/>
              <a:t>Jednym z nich jest brak dawcy.</a:t>
            </a:r>
          </a:p>
          <a:p>
            <a:pPr>
              <a:buNone/>
            </a:pPr>
            <a:r>
              <a:rPr lang="pl-PL" sz="1900" dirty="0"/>
              <a:t>Organizm może obyć się bez jednej</a:t>
            </a:r>
          </a:p>
          <a:p>
            <a:pPr>
              <a:buNone/>
            </a:pPr>
            <a:r>
              <a:rPr lang="pl-PL" sz="1900" dirty="0"/>
              <a:t>nerki, co ma znaczenia zarówno dla</a:t>
            </a:r>
          </a:p>
          <a:p>
            <a:pPr>
              <a:buNone/>
            </a:pPr>
            <a:r>
              <a:rPr lang="pl-PL" sz="1900" dirty="0"/>
              <a:t>Chorych jak dla dawców przeszczepu.</a:t>
            </a:r>
          </a:p>
          <a:p>
            <a:pPr>
              <a:buNone/>
            </a:pPr>
            <a:r>
              <a:rPr lang="pl-PL" sz="1900" dirty="0"/>
              <a:t> Zazwyczaj przeszczepia się organy od</a:t>
            </a:r>
          </a:p>
          <a:p>
            <a:pPr>
              <a:buNone/>
            </a:pPr>
            <a:r>
              <a:rPr lang="pl-PL" sz="1900" dirty="0"/>
              <a:t>dawcy, który miał takie  same</a:t>
            </a:r>
          </a:p>
          <a:p>
            <a:pPr>
              <a:buNone/>
            </a:pPr>
            <a:r>
              <a:rPr lang="pl-PL" sz="1900" dirty="0"/>
              <a:t>antygeny zgodności tkankowej. </a:t>
            </a:r>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355976" y="2204864"/>
            <a:ext cx="4330824" cy="28803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PROFILAKTYKA </a:t>
            </a:r>
          </a:p>
        </p:txBody>
      </p:sp>
      <p:pic>
        <p:nvPicPr>
          <p:cNvPr id="4099" name="Picture 3"/>
          <p:cNvPicPr>
            <a:picLocks noChangeAspect="1" noChangeArrowheads="1"/>
          </p:cNvPicPr>
          <p:nvPr/>
        </p:nvPicPr>
        <p:blipFill>
          <a:blip r:embed="rId2" cstate="print"/>
          <a:srcRect/>
          <a:stretch>
            <a:fillRect/>
          </a:stretch>
        </p:blipFill>
        <p:spPr bwMode="auto">
          <a:xfrm>
            <a:off x="4788025" y="3981194"/>
            <a:ext cx="3672408" cy="2455092"/>
          </a:xfrm>
          <a:prstGeom prst="rect">
            <a:avLst/>
          </a:prstGeom>
          <a:noFill/>
          <a:ln w="9525">
            <a:noFill/>
            <a:miter lim="800000"/>
            <a:headEnd/>
            <a:tailEnd/>
          </a:ln>
        </p:spPr>
      </p:pic>
      <p:pic>
        <p:nvPicPr>
          <p:cNvPr id="11" name="Picture 2"/>
          <p:cNvPicPr>
            <a:picLocks noGrp="1" noChangeAspect="1" noChangeArrowheads="1"/>
          </p:cNvPicPr>
          <p:nvPr>
            <p:ph sz="half" idx="2"/>
          </p:nvPr>
        </p:nvPicPr>
        <p:blipFill>
          <a:blip r:embed="rId3" cstate="print"/>
          <a:stretch>
            <a:fillRect/>
          </a:stretch>
        </p:blipFill>
        <p:spPr bwMode="auto">
          <a:xfrm>
            <a:off x="4788024" y="1556792"/>
            <a:ext cx="3671455" cy="2160240"/>
          </a:xfrm>
          <a:prstGeom prst="rect">
            <a:avLst/>
          </a:prstGeom>
          <a:noFill/>
          <a:ln w="9525">
            <a:noFill/>
            <a:miter lim="800000"/>
            <a:headEnd/>
            <a:tailEnd/>
          </a:ln>
        </p:spPr>
      </p:pic>
      <p:sp>
        <p:nvSpPr>
          <p:cNvPr id="12" name="Symbol zastępczy zawartości 11"/>
          <p:cNvSpPr>
            <a:spLocks noGrp="1"/>
          </p:cNvSpPr>
          <p:nvPr>
            <p:ph sz="half" idx="1"/>
          </p:nvPr>
        </p:nvSpPr>
        <p:spPr>
          <a:xfrm>
            <a:off x="457200" y="1340768"/>
            <a:ext cx="4186808" cy="4785395"/>
          </a:xfrm>
        </p:spPr>
        <p:txBody>
          <a:bodyPr>
            <a:normAutofit fontScale="77500" lnSpcReduction="20000"/>
          </a:bodyPr>
          <a:lstStyle/>
          <a:p>
            <a:pPr>
              <a:buNone/>
            </a:pPr>
            <a:r>
              <a:rPr lang="pl-PL" b="1" dirty="0">
                <a:solidFill>
                  <a:srgbClr val="FF0000"/>
                </a:solidFill>
              </a:rPr>
              <a:t>KONTROLĘ CZYNNOŚCI NEREK</a:t>
            </a:r>
          </a:p>
          <a:p>
            <a:pPr>
              <a:buNone/>
            </a:pPr>
            <a:r>
              <a:rPr lang="pl-PL" dirty="0"/>
              <a:t>przeprowadza się przez okresowe</a:t>
            </a:r>
          </a:p>
          <a:p>
            <a:pPr>
              <a:buNone/>
            </a:pPr>
            <a:r>
              <a:rPr lang="pl-PL" dirty="0"/>
              <a:t>badanie moczu, oznaczenie we</a:t>
            </a:r>
          </a:p>
          <a:p>
            <a:pPr>
              <a:buNone/>
            </a:pPr>
            <a:r>
              <a:rPr lang="pl-PL" dirty="0"/>
              <a:t>krwi zawartości</a:t>
            </a:r>
          </a:p>
          <a:p>
            <a:pPr>
              <a:buNone/>
            </a:pPr>
            <a:r>
              <a:rPr lang="pl-PL" dirty="0"/>
              <a:t>mocznika (norma: </a:t>
            </a:r>
            <a:r>
              <a:rPr lang="pl-PL" dirty="0" err="1"/>
              <a:t>10–50</a:t>
            </a:r>
            <a:r>
              <a:rPr lang="pl-PL" dirty="0"/>
              <a:t> mg/dl) </a:t>
            </a:r>
          </a:p>
          <a:p>
            <a:pPr>
              <a:buNone/>
            </a:pPr>
            <a:r>
              <a:rPr lang="pl-PL" dirty="0"/>
              <a:t>I kreatyniny (jeden ze związków</a:t>
            </a:r>
          </a:p>
          <a:p>
            <a:pPr>
              <a:buNone/>
            </a:pPr>
            <a:r>
              <a:rPr lang="pl-PL" dirty="0"/>
              <a:t>azotowych powstających podobnie</a:t>
            </a:r>
          </a:p>
          <a:p>
            <a:pPr>
              <a:buNone/>
            </a:pPr>
            <a:r>
              <a:rPr lang="pl-PL" dirty="0"/>
              <a:t>jak mocznik w przemianach</a:t>
            </a:r>
          </a:p>
          <a:p>
            <a:pPr>
              <a:buNone/>
            </a:pPr>
            <a:r>
              <a:rPr lang="pl-PL" dirty="0"/>
              <a:t>metabolicznych, norma: od 0,6 do</a:t>
            </a:r>
          </a:p>
          <a:p>
            <a:pPr>
              <a:buNone/>
            </a:pPr>
            <a:r>
              <a:rPr lang="pl-PL" dirty="0"/>
              <a:t>1,1 mg/dl).</a:t>
            </a:r>
          </a:p>
          <a:p>
            <a:pPr>
              <a:buNone/>
            </a:pPr>
            <a:r>
              <a:rPr lang="pl-PL" dirty="0"/>
              <a:t>Podwyższone zawartości tych</a:t>
            </a:r>
          </a:p>
          <a:p>
            <a:pPr>
              <a:buNone/>
            </a:pPr>
            <a:r>
              <a:rPr lang="pl-PL" dirty="0"/>
              <a:t>związków we krwi świadczą o złym</a:t>
            </a:r>
          </a:p>
          <a:p>
            <a:pPr>
              <a:buNone/>
            </a:pPr>
            <a:r>
              <a:rPr lang="pl-PL" dirty="0"/>
              <a:t>funkcjonowaniu tych narządów.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FUNKCJA UKŁADU WYDALNICZEGO</a:t>
            </a:r>
          </a:p>
        </p:txBody>
      </p:sp>
      <p:sp>
        <p:nvSpPr>
          <p:cNvPr id="3" name="Prostokąt 2"/>
          <p:cNvSpPr/>
          <p:nvPr/>
        </p:nvSpPr>
        <p:spPr>
          <a:xfrm>
            <a:off x="683568" y="1700808"/>
            <a:ext cx="7416824" cy="3970318"/>
          </a:xfrm>
          <a:prstGeom prst="rect">
            <a:avLst/>
          </a:prstGeom>
        </p:spPr>
        <p:txBody>
          <a:bodyPr wrap="square">
            <a:spAutoFit/>
          </a:bodyPr>
          <a:lstStyle/>
          <a:p>
            <a:pPr algn="just"/>
            <a:r>
              <a:rPr lang="pl-PL" sz="2800" b="1" dirty="0">
                <a:solidFill>
                  <a:srgbClr val="FF0000"/>
                </a:solidFill>
              </a:rPr>
              <a:t>UKŁAD WYDALNICZY </a:t>
            </a:r>
            <a:r>
              <a:rPr lang="pl-PL" sz="2800" dirty="0"/>
              <a:t>przyczynia się do usuwania (wydalania)z moczem zbędnych produktów przemiany materii(mocznika i kwasu moczowego) oraz różnych obcych, często toksycznych substancji znajdujących się w ustroju(np. leków). Jednocześnie zapobiega on usuwaniu substancji niezbędnych organizmowi (np. glukozy). Można zatem powiedzieć, że układ ten pełni funkcję nie tylko wydalniczą, ale także regulacyjną.</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187624" y="4941168"/>
            <a:ext cx="6768752" cy="954107"/>
          </a:xfrm>
          <a:prstGeom prst="rect">
            <a:avLst/>
          </a:prstGeom>
          <a:noFill/>
        </p:spPr>
        <p:txBody>
          <a:bodyPr wrap="square" rtlCol="0">
            <a:spAutoFit/>
          </a:bodyPr>
          <a:lstStyle/>
          <a:p>
            <a:pPr algn="ctr"/>
            <a:r>
              <a:rPr lang="pl-PL" sz="2800" dirty="0"/>
              <a:t>Dziękuję za uwagę</a:t>
            </a:r>
          </a:p>
          <a:p>
            <a:pPr algn="ctr"/>
            <a:r>
              <a:rPr lang="pl-PL" sz="2800" dirty="0"/>
              <a:t>Bernarda Małgorzata </a:t>
            </a:r>
            <a:r>
              <a:rPr lang="pl-PL" sz="2800" dirty="0" err="1"/>
              <a:t>Mormul</a:t>
            </a:r>
            <a:endParaRPr lang="pl-PL" sz="2800" dirty="0"/>
          </a:p>
        </p:txBody>
      </p:sp>
      <p:pic>
        <p:nvPicPr>
          <p:cNvPr id="7" name="Picture 2"/>
          <p:cNvPicPr>
            <a:picLocks noChangeAspect="1" noChangeArrowheads="1"/>
          </p:cNvPicPr>
          <p:nvPr/>
        </p:nvPicPr>
        <p:blipFill>
          <a:blip r:embed="rId2" cstate="print"/>
          <a:stretch>
            <a:fillRect/>
          </a:stretch>
        </p:blipFill>
        <p:spPr bwMode="auto">
          <a:xfrm>
            <a:off x="1187624" y="836712"/>
            <a:ext cx="6760986" cy="403244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611560" y="1988840"/>
          <a:ext cx="8016551" cy="3377767"/>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95871">
                  <a:extLst>
                    <a:ext uri="{9D8B030D-6E8A-4147-A177-3AD203B41FA5}">
                      <a16:colId xmlns:a16="http://schemas.microsoft.com/office/drawing/2014/main" val="20003"/>
                    </a:ext>
                  </a:extLst>
                </a:gridCol>
              </a:tblGrid>
              <a:tr h="1002976">
                <a:tc>
                  <a:txBody>
                    <a:bodyPr/>
                    <a:lstStyle/>
                    <a:p>
                      <a:r>
                        <a:rPr lang="pl-PL" dirty="0"/>
                        <a:t>Drogi wydalania zbędnych</a:t>
                      </a:r>
                      <a:r>
                        <a:rPr lang="pl-PL" baseline="0" dirty="0"/>
                        <a:t> substancji</a:t>
                      </a:r>
                      <a:endParaRPr lang="pl-PL" dirty="0"/>
                    </a:p>
                  </a:txBody>
                  <a:tcPr/>
                </a:tc>
                <a:tc>
                  <a:txBody>
                    <a:bodyPr/>
                    <a:lstStyle/>
                    <a:p>
                      <a:r>
                        <a:rPr lang="pl-PL" dirty="0"/>
                        <a:t>nerki</a:t>
                      </a:r>
                    </a:p>
                  </a:txBody>
                  <a:tcPr/>
                </a:tc>
                <a:tc>
                  <a:txBody>
                    <a:bodyPr/>
                    <a:lstStyle/>
                    <a:p>
                      <a:r>
                        <a:rPr lang="pl-PL" dirty="0"/>
                        <a:t>gruczoły potowe w skórze</a:t>
                      </a:r>
                    </a:p>
                  </a:txBody>
                  <a:tcPr/>
                </a:tc>
                <a:tc>
                  <a:txBody>
                    <a:bodyPr/>
                    <a:lstStyle/>
                    <a:p>
                      <a:r>
                        <a:rPr lang="pl-PL" dirty="0"/>
                        <a:t>płuca</a:t>
                      </a:r>
                    </a:p>
                  </a:txBody>
                  <a:tcPr/>
                </a:tc>
                <a:extLst>
                  <a:ext uri="{0D108BD9-81ED-4DB2-BD59-A6C34878D82A}">
                    <a16:rowId xmlns:a16="http://schemas.microsoft.com/office/drawing/2014/main" val="10000"/>
                  </a:ext>
                </a:extLst>
              </a:tr>
              <a:tr h="749001">
                <a:tc>
                  <a:txBody>
                    <a:bodyPr/>
                    <a:lstStyle/>
                    <a:p>
                      <a:r>
                        <a:rPr lang="pl-PL" dirty="0"/>
                        <a:t>Sposoby wydalania zbędnych</a:t>
                      </a:r>
                      <a:r>
                        <a:rPr lang="pl-PL" baseline="0" dirty="0"/>
                        <a:t> substancji</a:t>
                      </a:r>
                      <a:endParaRPr lang="pl-PL" dirty="0"/>
                    </a:p>
                  </a:txBody>
                  <a:tcPr/>
                </a:tc>
                <a:tc>
                  <a:txBody>
                    <a:bodyPr/>
                    <a:lstStyle/>
                    <a:p>
                      <a:r>
                        <a:rPr lang="pl-PL" dirty="0"/>
                        <a:t>mocz</a:t>
                      </a:r>
                    </a:p>
                  </a:txBody>
                  <a:tcPr/>
                </a:tc>
                <a:tc>
                  <a:txBody>
                    <a:bodyPr/>
                    <a:lstStyle/>
                    <a:p>
                      <a:r>
                        <a:rPr lang="pl-PL" dirty="0"/>
                        <a:t>pot</a:t>
                      </a:r>
                    </a:p>
                  </a:txBody>
                  <a:tcPr/>
                </a:tc>
                <a:tc>
                  <a:txBody>
                    <a:bodyPr/>
                    <a:lstStyle/>
                    <a:p>
                      <a:r>
                        <a:rPr lang="pl-PL" dirty="0"/>
                        <a:t>wydychane powietrze</a:t>
                      </a:r>
                    </a:p>
                  </a:txBody>
                  <a:tcPr/>
                </a:tc>
                <a:extLst>
                  <a:ext uri="{0D108BD9-81ED-4DB2-BD59-A6C34878D82A}">
                    <a16:rowId xmlns:a16="http://schemas.microsoft.com/office/drawing/2014/main" val="10001"/>
                  </a:ext>
                </a:extLst>
              </a:tr>
              <a:tr h="1625790">
                <a:tc>
                  <a:txBody>
                    <a:bodyPr/>
                    <a:lstStyle/>
                    <a:p>
                      <a:r>
                        <a:rPr lang="pl-PL" dirty="0"/>
                        <a:t>Wydalane związki </a:t>
                      </a:r>
                    </a:p>
                  </a:txBody>
                  <a:tcPr/>
                </a:tc>
                <a:tc>
                  <a:txBody>
                    <a:bodyPr/>
                    <a:lstStyle/>
                    <a:p>
                      <a:r>
                        <a:rPr lang="pl-PL" dirty="0"/>
                        <a:t>Mocznik, nadmiar wody</a:t>
                      </a:r>
                      <a:r>
                        <a:rPr lang="pl-PL" baseline="0" dirty="0"/>
                        <a:t> i soli mineralnych, substancje trujące</a:t>
                      </a:r>
                      <a:endParaRPr lang="pl-PL" dirty="0"/>
                    </a:p>
                  </a:txBody>
                  <a:tcPr/>
                </a:tc>
                <a:tc>
                  <a:txBody>
                    <a:bodyPr/>
                    <a:lstStyle/>
                    <a:p>
                      <a:r>
                        <a:rPr lang="pl-PL" dirty="0"/>
                        <a:t>Nadmiar wody</a:t>
                      </a:r>
                    </a:p>
                    <a:p>
                      <a:r>
                        <a:rPr lang="pl-PL" dirty="0"/>
                        <a:t>i soli</a:t>
                      </a:r>
                      <a:r>
                        <a:rPr lang="pl-PL" baseline="0" dirty="0"/>
                        <a:t> </a:t>
                      </a:r>
                      <a:r>
                        <a:rPr lang="pl-PL" dirty="0"/>
                        <a:t>mineralnych, mocznik</a:t>
                      </a:r>
                    </a:p>
                  </a:txBody>
                  <a:tcPr/>
                </a:tc>
                <a:tc>
                  <a:txBody>
                    <a:bodyPr/>
                    <a:lstStyle/>
                    <a:p>
                      <a:r>
                        <a:rPr lang="pl-PL" dirty="0"/>
                        <a:t>Dwutlenek węgla, woda</a:t>
                      </a:r>
                    </a:p>
                  </a:txBody>
                  <a:tcPr/>
                </a:tc>
                <a:extLst>
                  <a:ext uri="{0D108BD9-81ED-4DB2-BD59-A6C34878D82A}">
                    <a16:rowId xmlns:a16="http://schemas.microsoft.com/office/drawing/2014/main" val="10002"/>
                  </a:ext>
                </a:extLst>
              </a:tr>
            </a:tbl>
          </a:graphicData>
        </a:graphic>
      </p:graphicFrame>
      <p:sp>
        <p:nvSpPr>
          <p:cNvPr id="5" name="Tytuł 4"/>
          <p:cNvSpPr>
            <a:spLocks noGrp="1"/>
          </p:cNvSpPr>
          <p:nvPr>
            <p:ph type="title"/>
          </p:nvPr>
        </p:nvSpPr>
        <p:spPr/>
        <p:txBody>
          <a:bodyPr>
            <a:normAutofit fontScale="90000"/>
          </a:bodyPr>
          <a:lstStyle/>
          <a:p>
            <a:br>
              <a:rPr lang="pl-PL" dirty="0"/>
            </a:br>
            <a:r>
              <a:rPr lang="pl-PL" dirty="0"/>
              <a:t>DROGI WYDALANIA ZBĘDNYCH</a:t>
            </a:r>
            <a:br>
              <a:rPr lang="pl-PL" dirty="0"/>
            </a:br>
            <a:r>
              <a:rPr lang="pl-PL" dirty="0"/>
              <a:t>PRODUKTÓW PRZEMIANY MATERII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dirty="0"/>
              <a:t>SCHEMAT WYDALANIA ZBĘDNYCH PRODUKTÓW  PRZEMIANY MATERII</a:t>
            </a:r>
          </a:p>
        </p:txBody>
      </p:sp>
      <p:pic>
        <p:nvPicPr>
          <p:cNvPr id="1026" name="Picture 2"/>
          <p:cNvPicPr>
            <a:picLocks noChangeAspect="1" noChangeArrowheads="1"/>
          </p:cNvPicPr>
          <p:nvPr/>
        </p:nvPicPr>
        <p:blipFill>
          <a:blip r:embed="rId2" cstate="print"/>
          <a:srcRect/>
          <a:stretch>
            <a:fillRect/>
          </a:stretch>
        </p:blipFill>
        <p:spPr bwMode="auto">
          <a:xfrm>
            <a:off x="1147343" y="1412777"/>
            <a:ext cx="6881041" cy="4032448"/>
          </a:xfrm>
          <a:prstGeom prst="rect">
            <a:avLst/>
          </a:prstGeom>
          <a:noFill/>
          <a:ln w="9525">
            <a:noFill/>
            <a:miter lim="800000"/>
            <a:headEnd/>
            <a:tailEnd/>
          </a:ln>
          <a:effectLst/>
        </p:spPr>
      </p:pic>
      <p:sp>
        <p:nvSpPr>
          <p:cNvPr id="9" name="Prostokąt zaokrąglony 8"/>
          <p:cNvSpPr/>
          <p:nvPr/>
        </p:nvSpPr>
        <p:spPr>
          <a:xfrm>
            <a:off x="611560" y="5589240"/>
            <a:ext cx="7992888" cy="108012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dirty="0">
                <a:solidFill>
                  <a:schemeClr val="tx1">
                    <a:lumMod val="95000"/>
                    <a:lumOff val="5000"/>
                  </a:schemeClr>
                </a:solidFill>
              </a:rPr>
              <a:t>Wszystkie reakcje chemiczne i związane z nimi przemiany</a:t>
            </a:r>
          </a:p>
          <a:p>
            <a:pPr algn="ctr"/>
            <a:r>
              <a:rPr lang="pl-PL" sz="2400" dirty="0">
                <a:solidFill>
                  <a:schemeClr val="tx1">
                    <a:lumMod val="95000"/>
                    <a:lumOff val="5000"/>
                  </a:schemeClr>
                </a:solidFill>
              </a:rPr>
              <a:t>energii zachodzące w komórkach organizmu nazywamy</a:t>
            </a:r>
          </a:p>
          <a:p>
            <a:pPr algn="ctr"/>
            <a:r>
              <a:rPr lang="pl-PL" sz="2400" b="1" dirty="0">
                <a:solidFill>
                  <a:srgbClr val="C00000"/>
                </a:solidFill>
              </a:rPr>
              <a:t>metabolizmem.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a:bodyPr>
          <a:lstStyle/>
          <a:p>
            <a:r>
              <a:rPr lang="pl-PL" sz="4200" dirty="0"/>
              <a:t>BUDOWA UKŁADU WYDALNICZEGO</a:t>
            </a:r>
          </a:p>
        </p:txBody>
      </p:sp>
      <p:sp>
        <p:nvSpPr>
          <p:cNvPr id="7" name="Symbol zastępczy zawartości 6"/>
          <p:cNvSpPr>
            <a:spLocks noGrp="1"/>
          </p:cNvSpPr>
          <p:nvPr>
            <p:ph sz="half" idx="2"/>
          </p:nvPr>
        </p:nvSpPr>
        <p:spPr>
          <a:xfrm>
            <a:off x="611560" y="1412776"/>
            <a:ext cx="3672408" cy="4743376"/>
          </a:xfrm>
        </p:spPr>
        <p:txBody>
          <a:bodyPr>
            <a:noAutofit/>
          </a:bodyPr>
          <a:lstStyle/>
          <a:p>
            <a:pPr>
              <a:buNone/>
            </a:pPr>
            <a:r>
              <a:rPr lang="pl-PL" b="1" dirty="0">
                <a:solidFill>
                  <a:srgbClr val="FF0000"/>
                </a:solidFill>
              </a:rPr>
              <a:t>UKŁAD WYDALNICZY</a:t>
            </a:r>
          </a:p>
          <a:p>
            <a:pPr>
              <a:buNone/>
            </a:pPr>
            <a:r>
              <a:rPr lang="pl-PL" dirty="0"/>
              <a:t>zbudowany jest z:</a:t>
            </a:r>
          </a:p>
          <a:p>
            <a:pPr>
              <a:buNone/>
            </a:pPr>
            <a:r>
              <a:rPr lang="pl-PL" dirty="0">
                <a:solidFill>
                  <a:srgbClr val="FF0000"/>
                </a:solidFill>
              </a:rPr>
              <a:t>parzystych nerek </a:t>
            </a:r>
            <a:r>
              <a:rPr lang="pl-PL" dirty="0"/>
              <a:t>i dróg</a:t>
            </a:r>
          </a:p>
          <a:p>
            <a:pPr>
              <a:buNone/>
            </a:pPr>
            <a:r>
              <a:rPr lang="pl-PL" dirty="0"/>
              <a:t>wyprowadzających mocz. </a:t>
            </a:r>
          </a:p>
          <a:p>
            <a:pPr>
              <a:buNone/>
            </a:pPr>
            <a:r>
              <a:rPr lang="pl-PL" dirty="0"/>
              <a:t>Należą do nich parzyste</a:t>
            </a:r>
          </a:p>
          <a:p>
            <a:pPr>
              <a:buFont typeface="Wingdings" pitchFamily="2" charset="2"/>
              <a:buChar char="ü"/>
            </a:pPr>
            <a:r>
              <a:rPr lang="pl-PL" dirty="0">
                <a:solidFill>
                  <a:srgbClr val="FF0000"/>
                </a:solidFill>
              </a:rPr>
              <a:t>moczowody, </a:t>
            </a:r>
          </a:p>
          <a:p>
            <a:pPr>
              <a:buFont typeface="Wingdings" pitchFamily="2" charset="2"/>
              <a:buChar char="ü"/>
            </a:pPr>
            <a:r>
              <a:rPr lang="pl-PL" dirty="0">
                <a:solidFill>
                  <a:srgbClr val="FF0000"/>
                </a:solidFill>
              </a:rPr>
              <a:t>pęcherz moczowy </a:t>
            </a:r>
          </a:p>
          <a:p>
            <a:pPr>
              <a:buFont typeface="Wingdings" pitchFamily="2" charset="2"/>
              <a:buChar char="ü"/>
            </a:pPr>
            <a:r>
              <a:rPr lang="pl-PL" dirty="0">
                <a:solidFill>
                  <a:srgbClr val="FF0000"/>
                </a:solidFill>
              </a:rPr>
              <a:t>i cewka moczowa.</a:t>
            </a:r>
          </a:p>
        </p:txBody>
      </p:sp>
      <p:sp>
        <p:nvSpPr>
          <p:cNvPr id="9" name="Symbol zastępczy zawartości 8"/>
          <p:cNvSpPr>
            <a:spLocks noGrp="1"/>
          </p:cNvSpPr>
          <p:nvPr>
            <p:ph sz="quarter" idx="4"/>
          </p:nvPr>
        </p:nvSpPr>
        <p:spPr>
          <a:xfrm>
            <a:off x="4716016" y="2132856"/>
            <a:ext cx="3970784" cy="3993307"/>
          </a:xfrm>
        </p:spPr>
        <p:txBody>
          <a:bodyPr/>
          <a:lstStyle/>
          <a:p>
            <a:endParaRPr lang="pl-PL" dirty="0"/>
          </a:p>
          <a:p>
            <a:endParaRPr lang="pl-PL" dirty="0"/>
          </a:p>
        </p:txBody>
      </p:sp>
      <p:pic>
        <p:nvPicPr>
          <p:cNvPr id="10" name="Picture 2"/>
          <p:cNvPicPr>
            <a:picLocks noChangeAspect="1" noChangeArrowheads="1"/>
          </p:cNvPicPr>
          <p:nvPr/>
        </p:nvPicPr>
        <p:blipFill>
          <a:blip r:embed="rId2" cstate="print"/>
          <a:srcRect/>
          <a:stretch>
            <a:fillRect/>
          </a:stretch>
        </p:blipFill>
        <p:spPr bwMode="auto">
          <a:xfrm>
            <a:off x="4283968" y="1844824"/>
            <a:ext cx="4536504" cy="38884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a:bodyPr>
          <a:lstStyle/>
          <a:p>
            <a:r>
              <a:rPr lang="pl-PL" sz="4200" dirty="0"/>
              <a:t>BUDOWA UKŁADU WYDALNICZEGO</a:t>
            </a:r>
          </a:p>
        </p:txBody>
      </p:sp>
      <p:pic>
        <p:nvPicPr>
          <p:cNvPr id="7" name="Picture 2"/>
          <p:cNvPicPr>
            <a:picLocks noGrp="1" noChangeAspect="1" noChangeArrowheads="1"/>
          </p:cNvPicPr>
          <p:nvPr>
            <p:ph sz="half" idx="1"/>
          </p:nvPr>
        </p:nvPicPr>
        <p:blipFill>
          <a:blip r:embed="rId2" cstate="print"/>
          <a:stretch>
            <a:fillRect/>
          </a:stretch>
        </p:blipFill>
        <p:spPr bwMode="auto">
          <a:xfrm>
            <a:off x="4211960" y="1556792"/>
            <a:ext cx="4464496" cy="4104456"/>
          </a:xfrm>
          <a:prstGeom prst="rect">
            <a:avLst/>
          </a:prstGeom>
          <a:noFill/>
          <a:ln w="9525">
            <a:noFill/>
            <a:miter lim="800000"/>
            <a:headEnd/>
            <a:tailEnd/>
          </a:ln>
          <a:effectLst/>
        </p:spPr>
      </p:pic>
      <p:pic>
        <p:nvPicPr>
          <p:cNvPr id="6" name="Picture 3"/>
          <p:cNvPicPr>
            <a:picLocks noGrp="1" noChangeAspect="1" noChangeArrowheads="1"/>
          </p:cNvPicPr>
          <p:nvPr>
            <p:ph sz="half" idx="2"/>
          </p:nvPr>
        </p:nvPicPr>
        <p:blipFill>
          <a:blip r:embed="rId3" cstate="print"/>
          <a:srcRect/>
          <a:stretch>
            <a:fillRect/>
          </a:stretch>
        </p:blipFill>
        <p:spPr bwMode="auto">
          <a:xfrm>
            <a:off x="899592" y="1772816"/>
            <a:ext cx="3105150" cy="37433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200" dirty="0"/>
              <a:t>BUDOWA UKŁADU WYDALNICZEGO</a:t>
            </a:r>
          </a:p>
        </p:txBody>
      </p:sp>
      <p:sp>
        <p:nvSpPr>
          <p:cNvPr id="3" name="Symbol zastępczy zawartości 2"/>
          <p:cNvSpPr>
            <a:spLocks noGrp="1"/>
          </p:cNvSpPr>
          <p:nvPr>
            <p:ph idx="1"/>
          </p:nvPr>
        </p:nvSpPr>
        <p:spPr>
          <a:xfrm>
            <a:off x="395536" y="1196752"/>
            <a:ext cx="8229600" cy="4525963"/>
          </a:xfrm>
        </p:spPr>
        <p:txBody>
          <a:bodyPr>
            <a:normAutofit/>
          </a:bodyPr>
          <a:lstStyle/>
          <a:p>
            <a:pPr>
              <a:buNone/>
            </a:pPr>
            <a:endParaRPr lang="pl-PL" sz="2600" dirty="0"/>
          </a:p>
        </p:txBody>
      </p:sp>
      <p:sp>
        <p:nvSpPr>
          <p:cNvPr id="4" name="Prostokąt zaokrąglony 3"/>
          <p:cNvSpPr/>
          <p:nvPr/>
        </p:nvSpPr>
        <p:spPr>
          <a:xfrm>
            <a:off x="395536" y="1124744"/>
            <a:ext cx="8208912" cy="936104"/>
          </a:xfrm>
          <a:prstGeom prst="roundRect">
            <a:avLst>
              <a:gd name="adj" fmla="val 482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2200" b="1" dirty="0">
                <a:solidFill>
                  <a:schemeClr val="tx1">
                    <a:lumMod val="95000"/>
                    <a:lumOff val="5000"/>
                  </a:schemeClr>
                </a:solidFill>
              </a:rPr>
              <a:t>Nerki </a:t>
            </a:r>
            <a:r>
              <a:rPr lang="pl-PL" sz="2200" dirty="0">
                <a:solidFill>
                  <a:schemeClr val="tx1">
                    <a:lumMod val="95000"/>
                    <a:lumOff val="5000"/>
                  </a:schemeClr>
                </a:solidFill>
              </a:rPr>
              <a:t>-  parzyste narządy, w których powstaje mocz .</a:t>
            </a:r>
          </a:p>
        </p:txBody>
      </p:sp>
      <p:sp>
        <p:nvSpPr>
          <p:cNvPr id="5" name="Prostokąt zaokrąglony 4"/>
          <p:cNvSpPr/>
          <p:nvPr/>
        </p:nvSpPr>
        <p:spPr>
          <a:xfrm>
            <a:off x="395536" y="2276872"/>
            <a:ext cx="8208912" cy="1296144"/>
          </a:xfrm>
          <a:prstGeom prst="roundRect">
            <a:avLst>
              <a:gd name="adj" fmla="val 48142"/>
            </a:avLst>
          </a:prstGeom>
          <a:solidFill>
            <a:schemeClr val="accent1">
              <a:lumMod val="40000"/>
              <a:lumOff val="60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lumMod val="95000"/>
                    <a:lumOff val="5000"/>
                  </a:schemeClr>
                </a:solidFill>
              </a:rPr>
              <a:t>Moczowody </a:t>
            </a:r>
            <a:r>
              <a:rPr lang="pl-PL" sz="2200" dirty="0">
                <a:solidFill>
                  <a:schemeClr val="tx1">
                    <a:lumMod val="95000"/>
                    <a:lumOff val="5000"/>
                  </a:schemeClr>
                </a:solidFill>
              </a:rPr>
              <a:t>– długie przewody uchodzące z miedniczek nerkowych, odprowadzają mocz z nerek, ich ściany składają się z mięśni gładkich, których skurcze wspomagają przepływ moczu.</a:t>
            </a:r>
          </a:p>
        </p:txBody>
      </p:sp>
      <p:sp>
        <p:nvSpPr>
          <p:cNvPr id="6" name="Prostokąt zaokrąglony 5"/>
          <p:cNvSpPr/>
          <p:nvPr/>
        </p:nvSpPr>
        <p:spPr>
          <a:xfrm>
            <a:off x="395536" y="3861048"/>
            <a:ext cx="8280920" cy="1368152"/>
          </a:xfrm>
          <a:prstGeom prst="roundRect">
            <a:avLst>
              <a:gd name="adj" fmla="val 4315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lumMod val="95000"/>
                    <a:lumOff val="5000"/>
                  </a:schemeClr>
                </a:solidFill>
              </a:rPr>
              <a:t>Pęcherz moczowy </a:t>
            </a:r>
            <a:r>
              <a:rPr lang="pl-PL" sz="2200" dirty="0">
                <a:solidFill>
                  <a:schemeClr val="tx1">
                    <a:lumMod val="95000"/>
                    <a:lumOff val="5000"/>
                  </a:schemeClr>
                </a:solidFill>
              </a:rPr>
              <a:t>– narząd o elastycznych ścianach, który służy do magazynowania dużej ilości moczu przez krótki czas, może pomieścić 300 – 700 ml, ośrodek nerwowy oddawania moczu znajduje w części krzyżowej rdzenia kręgowego. </a:t>
            </a:r>
          </a:p>
        </p:txBody>
      </p:sp>
      <p:sp>
        <p:nvSpPr>
          <p:cNvPr id="8" name="Strzałka w dół 7"/>
          <p:cNvSpPr/>
          <p:nvPr/>
        </p:nvSpPr>
        <p:spPr>
          <a:xfrm>
            <a:off x="4355976" y="1844824"/>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zaokrąglony 8"/>
          <p:cNvSpPr/>
          <p:nvPr/>
        </p:nvSpPr>
        <p:spPr>
          <a:xfrm>
            <a:off x="395536" y="5445224"/>
            <a:ext cx="8208912" cy="1080120"/>
          </a:xfrm>
          <a:prstGeom prst="roundRect">
            <a:avLst>
              <a:gd name="adj" fmla="val 4589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200" b="1" dirty="0">
                <a:solidFill>
                  <a:schemeClr val="tx1"/>
                </a:solidFill>
              </a:rPr>
              <a:t>Cewka moczowa </a:t>
            </a:r>
            <a:r>
              <a:rPr lang="pl-PL" sz="2200" dirty="0">
                <a:solidFill>
                  <a:schemeClr val="tx1"/>
                </a:solidFill>
              </a:rPr>
              <a:t>– przewód, którym mocz jest wydalany na zewnątrz, wydalanie moczu możemy kontrolować poprzez mięsień zwany zwieraczem.</a:t>
            </a:r>
          </a:p>
        </p:txBody>
      </p:sp>
      <p:sp>
        <p:nvSpPr>
          <p:cNvPr id="10" name="Strzałka w dół 9"/>
          <p:cNvSpPr/>
          <p:nvPr/>
        </p:nvSpPr>
        <p:spPr>
          <a:xfrm>
            <a:off x="4355976" y="3429000"/>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trzałka w dół 11"/>
          <p:cNvSpPr/>
          <p:nvPr/>
        </p:nvSpPr>
        <p:spPr>
          <a:xfrm>
            <a:off x="4355976" y="5157192"/>
            <a:ext cx="2880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pl-PL" dirty="0"/>
              <a:t>BUDOWA NERKI</a:t>
            </a:r>
          </a:p>
        </p:txBody>
      </p:sp>
      <p:sp>
        <p:nvSpPr>
          <p:cNvPr id="6" name="Prostokąt 5"/>
          <p:cNvSpPr/>
          <p:nvPr/>
        </p:nvSpPr>
        <p:spPr>
          <a:xfrm>
            <a:off x="683568" y="4365104"/>
            <a:ext cx="7992888" cy="1569660"/>
          </a:xfrm>
          <a:prstGeom prst="rect">
            <a:avLst/>
          </a:prstGeom>
        </p:spPr>
        <p:txBody>
          <a:bodyPr wrap="square">
            <a:spAutoFit/>
          </a:bodyPr>
          <a:lstStyle/>
          <a:p>
            <a:pPr>
              <a:buNone/>
            </a:pPr>
            <a:r>
              <a:rPr lang="pl-PL" sz="2400" dirty="0"/>
              <a:t>Kształt nerek jest zbliżony do kształtu nasion fasoli. Są one mniej więcej wielkości pięści. Leżą po grzbietowej stronie jamy brzusznej, po obu stronach kręgosłupa, na wysokości kręgów lędźwiowych.  Nerki ważą około 160 g. </a:t>
            </a:r>
            <a:endParaRPr lang="pl-PL" sz="2400" b="1" dirty="0"/>
          </a:p>
        </p:txBody>
      </p:sp>
      <p:pic>
        <p:nvPicPr>
          <p:cNvPr id="7" name="Picture 2"/>
          <p:cNvPicPr>
            <a:picLocks noGrp="1" noChangeAspect="1" noChangeArrowheads="1"/>
          </p:cNvPicPr>
          <p:nvPr>
            <p:ph idx="1"/>
          </p:nvPr>
        </p:nvPicPr>
        <p:blipFill>
          <a:blip r:embed="rId3" cstate="print"/>
          <a:srcRect/>
          <a:stretch>
            <a:fillRect/>
          </a:stretch>
        </p:blipFill>
        <p:spPr bwMode="auto">
          <a:xfrm>
            <a:off x="1187624" y="1124744"/>
            <a:ext cx="6768752" cy="324036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1225</TotalTime>
  <Words>1532</Words>
  <Application>Microsoft Office PowerPoint</Application>
  <PresentationFormat>Pokaz na ekranie (4:3)</PresentationFormat>
  <Paragraphs>254</Paragraphs>
  <Slides>33</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33</vt:i4>
      </vt:variant>
    </vt:vector>
  </HeadingPairs>
  <TitlesOfParts>
    <vt:vector size="38" baseType="lpstr">
      <vt:lpstr>Arial</vt:lpstr>
      <vt:lpstr>Bookman Old Style</vt:lpstr>
      <vt:lpstr>Calibri</vt:lpstr>
      <vt:lpstr>Wingdings</vt:lpstr>
      <vt:lpstr>Motyw pakietu Office</vt:lpstr>
      <vt:lpstr>Temat lekcji: UKŁAD MOCZOWY  I WYDALANIE</vt:lpstr>
      <vt:lpstr>ROLA UKŁADU WYDALNICZEGO</vt:lpstr>
      <vt:lpstr>ROLA UKŁADU WYDALNICZEGO</vt:lpstr>
      <vt:lpstr> DROGI WYDALANIA ZBĘDNYCH PRODUKTÓW PRZEMIANY MATERII </vt:lpstr>
      <vt:lpstr>SCHEMAT WYDALANIA ZBĘDNYCH PRODUKTÓW  PRZEMIANY MATERII</vt:lpstr>
      <vt:lpstr>BUDOWA UKŁADU WYDALNICZEGO</vt:lpstr>
      <vt:lpstr>BUDOWA UKŁADU WYDALNICZEGO</vt:lpstr>
      <vt:lpstr>BUDOWA UKŁADU WYDALNICZEGO</vt:lpstr>
      <vt:lpstr>BUDOWA NERKI</vt:lpstr>
      <vt:lpstr>ZEWNĘTRZNA BUDOWA NERKI</vt:lpstr>
      <vt:lpstr>WEWNĘTRZNA  BUDOWA NERKI</vt:lpstr>
      <vt:lpstr>WEWNĘTRZNA BUDOWA NERKI </vt:lpstr>
      <vt:lpstr>WEWNĘTRZNA BUDOWA NERKI </vt:lpstr>
      <vt:lpstr>NEFRON </vt:lpstr>
      <vt:lpstr>NEFRON</vt:lpstr>
      <vt:lpstr>DROGI MOCZOWE</vt:lpstr>
      <vt:lpstr>DROGI MOCZOWE</vt:lpstr>
      <vt:lpstr>DROGI MOCZOWE</vt:lpstr>
      <vt:lpstr>DROGI MOCZOWE</vt:lpstr>
      <vt:lpstr>POWSTAWANIE MOCZU</vt:lpstr>
      <vt:lpstr>POWSTAWANIE MOCZU</vt:lpstr>
      <vt:lpstr>POWSTAWANIE MOCZU</vt:lpstr>
      <vt:lpstr>POWSTAWANIE MOCZU</vt:lpstr>
      <vt:lpstr>CHOROBY UKŁADU WYDALNICZEGO</vt:lpstr>
      <vt:lpstr>CHOROBY UKŁADU WYDALNICZEGO</vt:lpstr>
      <vt:lpstr>CHOROBY UKŁADU WYDALNICZEGO </vt:lpstr>
      <vt:lpstr>CHOROBY UKŁADU WYDALNICZEGO </vt:lpstr>
      <vt:lpstr>CHOROBY UKŁADU WYDALNICZEGO </vt:lpstr>
      <vt:lpstr>CHOROBY UKŁADU WYDALNICZEGO </vt:lpstr>
      <vt:lpstr>CHOROBY UKŁADU WYDALNICZEGO </vt:lpstr>
      <vt:lpstr>PROFILAKTYKA </vt:lpstr>
      <vt:lpstr>FUNKCJA UKŁADU WYDALNICZEGO</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moczowy i wydalanie</dc:title>
  <dc:creator>Jozek</dc:creator>
  <cp:lastModifiedBy>Bernarda Mormul</cp:lastModifiedBy>
  <cp:revision>144</cp:revision>
  <dcterms:created xsi:type="dcterms:W3CDTF">2017-05-15T21:24:57Z</dcterms:created>
  <dcterms:modified xsi:type="dcterms:W3CDTF">2019-03-28T16:41:06Z</dcterms:modified>
</cp:coreProperties>
</file>