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F2CFE5-3FE4-43D7-978B-9C3143091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125824"/>
          </a:xfrm>
        </p:spPr>
        <p:txBody>
          <a:bodyPr/>
          <a:lstStyle/>
          <a:p>
            <a:r>
              <a:rPr lang="pl-PL" dirty="0"/>
              <a:t>Sądy i trybunały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3AB30A-2AD9-4E0B-8B06-54D7BA7602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Dymek myśli: chmurka 5">
            <a:extLst>
              <a:ext uri="{FF2B5EF4-FFF2-40B4-BE49-F238E27FC236}">
                <a16:creationId xmlns:a16="http://schemas.microsoft.com/office/drawing/2014/main" id="{03FAF60B-10BF-431D-BD19-7350D7EC6BF8}"/>
              </a:ext>
            </a:extLst>
          </p:cNvPr>
          <p:cNvSpPr/>
          <p:nvPr/>
        </p:nvSpPr>
        <p:spPr>
          <a:xfrm>
            <a:off x="7685590" y="3105676"/>
            <a:ext cx="4027990" cy="3035658"/>
          </a:xfrm>
          <a:prstGeom prst="cloudCallout">
            <a:avLst>
              <a:gd name="adj1" fmla="val -18247"/>
              <a:gd name="adj2" fmla="val -8039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66058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74023 -0.65601 L -0.74023 -0.65601 C -0.74114 -0.65601 -0.74218 -0.65601 -0.7431 -0.65555 C -0.74375 -0.65532 -0.74375 -0.6537 -0.74401 -0.65277 C -0.74427 -0.65208 -0.74453 -0.65162 -0.74466 -0.65115 C -0.74622 -0.64606 -0.7444 -0.65115 -0.74596 -0.64722 C -0.74609 -0.64629 -0.74622 -0.6456 -0.74622 -0.6449 C -0.74661 -0.64143 -0.74648 -0.6412 -0.74687 -0.63819 C -0.747 -0.6375 -0.74713 -0.63703 -0.74713 -0.63634 C -0.74713 -0.63148 -0.74726 -0.62662 -0.74687 -0.62176 C -0.74674 -0.61921 -0.74596 -0.61666 -0.74557 -0.61388 C -0.74557 -0.61319 -0.74544 -0.6125 -0.74531 -0.61157 C -0.74505 -0.61064 -0.74466 -0.60995 -0.7444 -0.60879 C -0.74414 -0.60787 -0.74401 -0.60648 -0.74375 -0.60555 C -0.74336 -0.60416 -0.74284 -0.60277 -0.74244 -0.60162 C -0.74231 -0.60092 -0.74205 -0.60046 -0.74179 -0.59976 C -0.74153 -0.59907 -0.7414 -0.59838 -0.74114 -0.59768 C -0.74075 -0.59652 -0.7401 -0.59537 -0.73958 -0.59421 C -0.73463 -0.58263 -0.74023 -0.5949 -0.73776 -0.58981 C -0.73711 -0.58865 -0.73672 -0.58726 -0.73606 -0.58634 C -0.73554 -0.58541 -0.73489 -0.58495 -0.73424 -0.58402 C -0.73385 -0.58356 -0.73333 -0.58287 -0.73294 -0.5824 C -0.73268 -0.58194 -0.73229 -0.58171 -0.73203 -0.58125 C -0.73164 -0.58078 -0.73138 -0.58009 -0.73112 -0.57963 C -0.73073 -0.57916 -0.72864 -0.57685 -0.72851 -0.57685 C -0.72786 -0.57638 -0.72721 -0.57615 -0.72669 -0.57569 C -0.7263 -0.57546 -0.72604 -0.57476 -0.72565 -0.57453 C -0.72487 -0.57384 -0.72396 -0.57338 -0.72317 -0.57291 C -0.72278 -0.57268 -0.72252 -0.57245 -0.72213 -0.57222 C -0.72044 -0.57083 -0.71875 -0.56898 -0.71679 -0.56782 C -0.71471 -0.56643 -0.71731 -0.56805 -0.71367 -0.56551 C -0.71328 -0.56527 -0.71302 -0.56527 -0.71276 -0.56504 C -0.71106 -0.56388 -0.7082 -0.56134 -0.70664 -0.56111 L -0.69687 -0.55926 C -0.6931 -0.55717 -0.69622 -0.55879 -0.68997 -0.55648 C -0.68945 -0.55648 -0.68906 -0.55601 -0.68867 -0.55601 C -0.68633 -0.55555 -0.68398 -0.55555 -0.68164 -0.55532 L -0.63554 -0.55648 C -0.63502 -0.55648 -0.63463 -0.55694 -0.63424 -0.55717 C -0.63294 -0.55763 -0.63164 -0.5581 -0.63047 -0.55833 C -0.62877 -0.55856 -0.62708 -0.55856 -0.62539 -0.55879 C -0.62356 -0.55949 -0.62278 -0.55995 -0.62057 -0.56041 C -0.61927 -0.56088 -0.61784 -0.56088 -0.61653 -0.56111 C -0.61627 -0.56157 -0.61614 -0.5625 -0.61588 -0.56273 C -0.61575 -0.56296 -0.61198 -0.56527 -0.6108 -0.56551 C -0.61002 -0.56574 -0.60911 -0.56597 -0.60833 -0.5662 L -0.60547 -0.56666 C -0.60312 -0.56805 -0.60508 -0.56689 -0.60065 -0.56828 L -0.59557 -0.57013 C -0.59518 -0.57037 -0.59479 -0.57106 -0.5944 -0.57106 C -0.59192 -0.57222 -0.58737 -0.57291 -0.58515 -0.57338 C -0.57552 -0.57592 -0.58372 -0.57453 -0.57604 -0.57569 C -0.57356 -0.57708 -0.57669 -0.57546 -0.57161 -0.57685 C -0.56172 -0.57939 -0.57239 -0.57801 -0.56054 -0.57916 C -0.55716 -0.58009 -0.55872 -0.57963 -0.55351 -0.58009 L -0.54622 -0.58078 L -0.48424 -0.57847 C -0.48372 -0.57847 -0.48333 -0.57824 -0.48294 -0.57801 C -0.48099 -0.57685 -0.47916 -0.57569 -0.47721 -0.57453 C -0.47526 -0.57338 -0.47461 -0.57291 -0.47187 -0.57106 C -0.47018 -0.57013 -0.46849 -0.56921 -0.46679 -0.56782 C -0.4664 -0.56736 -0.46601 -0.56689 -0.46549 -0.56666 C -0.46406 -0.56597 -0.46106 -0.56504 -0.46106 -0.56504 C -0.46002 -0.56412 -0.45898 -0.56342 -0.45794 -0.56273 C -0.45429 -0.55995 -0.45937 -0.56203 -0.45104 -0.55763 C -0.45026 -0.5574 -0.44948 -0.55694 -0.44883 -0.55648 C -0.44362 -0.55416 -0.45364 -0.56018 -0.44114 -0.55324 C -0.43945 -0.55231 -0.43776 -0.55138 -0.43606 -0.55046 C -0.43437 -0.5493 -0.43255 -0.54768 -0.43073 -0.54699 C -0.43034 -0.54676 -0.42994 -0.54652 -0.42942 -0.54652 C -0.42838 -0.54583 -0.42734 -0.54513 -0.4263 -0.54467 C -0.42513 -0.54421 -0.42396 -0.54398 -0.42278 -0.54351 C -0.41862 -0.54213 -0.42708 -0.54398 -0.41653 -0.54143 C -0.41445 -0.54074 -0.41224 -0.54074 -0.41015 -0.54027 C -0.40937 -0.54004 -0.40872 -0.53981 -0.40794 -0.53958 L -0.4026 -0.53842 C -0.40208 -0.53819 -0.40156 -0.53773 -0.40104 -0.5375 C -0.40052 -0.53703 -0.4 -0.53703 -0.39935 -0.5368 L -0.38424 -0.53356 C -0.37968 -0.5324 -0.38255 -0.5331 -0.37565 -0.53125 C -0.37226 -0.52916 -0.37526 -0.53078 -0.36718 -0.52893 C -0.3664 -0.5287 -0.36562 -0.52847 -0.36497 -0.52847 L -0.3595 -0.52731 C -0.35768 -0.52407 -0.35937 -0.52662 -0.3539 -0.52569 C -0.35325 -0.52546 -0.35273 -0.52523 -0.35221 -0.525 C -0.34974 -0.5243 -0.34726 -0.52338 -0.34466 -0.52268 C -0.34362 -0.52245 -0.34101 -0.52199 -0.33997 -0.52176 C -0.3388 -0.52129 -0.33776 -0.52083 -0.33672 -0.5206 C -0.33502 -0.52013 -0.3332 -0.52013 -0.33138 -0.5199 C -0.33099 -0.51967 -0.33047 -0.51967 -0.33008 -0.51944 C -0.32981 -0.51921 -0.32955 -0.51828 -0.32916 -0.51828 C -0.32708 -0.51759 -0.325 -0.51759 -0.32278 -0.51713 C -0.32018 -0.51597 -0.32174 -0.51643 -0.31718 -0.51597 L -0.31106 -0.51551 C -0.30989 -0.51527 -0.30859 -0.51504 -0.30729 -0.51481 L -0.23867 -0.51388 C -0.2358 -0.51342 -0.23294 -0.51319 -0.23008 -0.51273 C -0.22695 -0.51203 -0.22383 -0.51111 -0.22057 -0.51041 C -0.21992 -0.51018 -0.2194 -0.50995 -0.21875 -0.50995 C -0.21823 -0.50972 -0.21771 -0.50949 -0.21718 -0.50926 C -0.21458 -0.50856 -0.21211 -0.5081 -0.2095 -0.50763 C -0.20911 -0.50717 -0.20872 -0.50671 -0.20833 -0.50648 C -0.20794 -0.50625 -0.20768 -0.50601 -0.20729 -0.50601 C -0.20534 -0.50509 -0.20325 -0.50439 -0.2013 -0.5037 C -0.20104 -0.50347 -0.20065 -0.50324 -0.20039 -0.50301 C -0.2 -0.50277 -0.19948 -0.50277 -0.19909 -0.50254 L -0.19179 -0.49861 C -0.18672 -0.49606 -0.19674 -0.50324 -0.18489 -0.49467 C -0.18372 -0.49375 -0.18268 -0.49282 -0.18164 -0.49189 L -0.17786 -0.48842 C -0.17747 -0.48819 -0.17695 -0.48796 -0.17656 -0.48726 C -0.1763 -0.4868 -0.17604 -0.48611 -0.17565 -0.48564 C -0.17539 -0.48541 -0.175 -0.48541 -0.17474 -0.48518 C -0.1733 -0.48379 -0.172 -0.48217 -0.17057 -0.48125 C -0.16914 -0.48009 -0.16771 -0.47893 -0.16614 -0.47777 C -0.16588 -0.47754 -0.16549 -0.47754 -0.16523 -0.47731 C -0.16432 -0.47638 -0.16328 -0.47569 -0.16237 -0.475 C -0.16211 -0.47476 -0.16172 -0.47407 -0.16146 -0.47384 C -0.16054 -0.47291 -0.1595 -0.47222 -0.15859 -0.47152 C -0.15833 -0.47129 -0.15794 -0.47129 -0.15768 -0.47106 C -0.15625 -0.4699 -0.15494 -0.46875 -0.15351 -0.46759 C -0.15286 -0.46713 -0.15221 -0.46689 -0.15156 -0.46643 C -0.15013 -0.46527 -0.14869 -0.46365 -0.14713 -0.4625 C -0.14297 -0.45972 -0.14271 -0.45972 -0.13828 -0.45578 C -0.13711 -0.45463 -0.13593 -0.45324 -0.1345 -0.45254 C -0.13424 -0.45231 -0.13385 -0.45208 -0.13359 -0.45185 C -0.13164 -0.45023 -0.12994 -0.44768 -0.12786 -0.44676 C -0.12747 -0.44652 -0.12708 -0.44652 -0.12656 -0.44629 C -0.12552 -0.44583 -0.12435 -0.44467 -0.12343 -0.44398 C -0.12278 -0.44351 -0.12226 -0.44282 -0.12161 -0.44236 C -0.11992 -0.4412 -0.11393 -0.43703 -0.11237 -0.43564 C -0.1108 -0.43402 -0.10924 -0.4324 -0.10768 -0.43101 C -0.10729 -0.43078 -0.10703 -0.43078 -0.10664 -0.43055 C -0.10455 -0.42847 -0.10247 -0.42615 -0.10039 -0.42384 C -0.09804 -0.42129 -0.0957 -0.41851 -0.09336 -0.41597 L -0.09153 -0.41365 C -0.08867 -0.41111 -0.08554 -0.40972 -0.08294 -0.40625 C -0.08047 -0.40301 -0.0806 -0.40324 -0.07656 -0.39907 C -0.07396 -0.39629 -0.07786 -0.40138 -0.07435 -0.39722 C -0.06875 -0.39027 -0.07161 -0.39236 -0.06875 -0.39051 C -0.06771 -0.38935 -0.06666 -0.38796 -0.06549 -0.38657 C -0.0651 -0.38611 -0.06471 -0.38588 -0.06432 -0.38541 C -0.06237 -0.38356 -0.06054 -0.38171 -0.05859 -0.37986 C -0.05794 -0.37939 -0.05729 -0.37916 -0.05664 -0.3787 C -0.05481 -0.37708 -0.05286 -0.37523 -0.05104 -0.37361 C -0.05065 -0.37338 -0.05013 -0.37338 -0.04974 -0.37314 C -0.04752 -0.37152 -0.04531 -0.36967 -0.0431 -0.36805 C -0.04166 -0.36713 -0.0401 -0.36643 -0.03867 -0.36527 C -0.03294 -0.36088 -0.03685 -0.3625 -0.03294 -0.36134 C -0.03203 -0.36041 -0.03112 -0.35926 -0.03008 -0.35856 C -0.02851 -0.35717 -0.02669 -0.35625 -0.025 -0.35509 C -0.02343 -0.35416 -0.02148 -0.35301 -0.01992 -0.35231 C -0.01771 -0.34953 -0.01692 -0.34861 -0.01328 -0.34606 L -0.00924 -0.34328 C -0.00885 -0.34305 -0.00859 -0.34305 -0.00833 -0.34282 C -0.00664 -0.3412 -0.00521 -0.33912 -0.00351 -0.33819 C -0.00182 -0.33726 -0.00013 -0.33611 0.00157 -0.33541 C 0.00196 -0.33518 0.00235 -0.33518 0.00287 -0.33495 C 0.01159 -0.32847 0.00612 -0.33171 0.00951 -0.32986 C 0.01172 -0.32708 0.00951 -0.32963 0.0142 -0.32638 C 0.01563 -0.32546 0.01589 -0.32453 0.01732 -0.32314 C 0.01771 -0.32268 0.01797 -0.32268 0.01836 -0.32245 C 0.01888 -0.32176 0.01966 -0.32106 0.02019 -0.32013 C 0.02097 -0.31898 0.02162 -0.31736 0.0224 -0.3162 C 0.02591 -0.31226 0.02006 -0.31921 0.02904 -0.3074 C 0.02995 -0.30601 0.03112 -0.30532 0.0319 -0.30393 C 0.03477 -0.29884 0.03086 -0.30578 0.03763 -0.2949 C 0.04102 -0.28958 0.04115 -0.28912 0.04336 -0.28541 L 0.04584 -0.28078 C 0.0461 -0.28055 0.04636 -0.28009 0.04649 -0.27963 C 0.04688 -0.2787 0.04727 -0.27731 0.04779 -0.27638 C 0.04792 -0.27592 0.04818 -0.27569 0.04844 -0.27523 C 0.04935 -0.27291 0.05026 -0.2706 0.05117 -0.26851 C 0.05144 -0.26805 0.0517 -0.26782 0.05183 -0.26736 C 0.05209 -0.26666 0.05222 -0.26574 0.05248 -0.26504 C 0.06068 -0.24189 0.05404 -0.2625 0.06107 -0.23912 C 0.06146 -0.23796 0.06198 -0.23657 0.06224 -0.23518 C 0.06485 -0.22569 0.06394 -0.22986 0.06511 -0.22338 C 0.06654 -0.2162 0.0655 -0.21828 0.06706 -0.21551 C 0.06732 -0.21412 0.06771 -0.2125 0.06797 -0.21111 C 0.0681 -0.21041 0.06823 -0.20995 0.06836 -0.20949 C 0.06901 -0.20301 0.06823 -0.20763 0.06901 -0.2037 C 0.06888 -0.20023 0.06888 -0.19652 0.06862 -0.19305 C 0.06862 -0.19236 0.0681 -0.19213 0.06797 -0.19143 C 0.06784 -0.19051 0.06784 -0.18958 0.06771 -0.18865 C 0.06758 -0.18796 0.06745 -0.1875 0.06732 -0.1868 C 0.06719 -0.18564 0.06693 -0.18426 0.06667 -0.18287 C 0.06641 -0.18125 0.06628 -0.17939 0.06576 -0.17777 C 0.06524 -0.17638 0.06446 -0.17476 0.06394 -0.17338 C 0.06341 -0.1706 0.06354 -0.17083 0.06198 -0.16782 C 0.06159 -0.16713 0.0612 -0.16666 0.06068 -0.16597 C 0.06029 -0.16458 0.0599 -0.16296 0.05951 -0.16157 C 0.05925 -0.16111 0.05899 -0.16088 0.05886 -0.16041 C 0.05782 -0.15833 0.0569 -0.15625 0.05599 -0.15416 C 0.05534 -0.15069 0.05573 -0.15254 0.05339 -0.14745 C 0.05326 -0.14699 0.053 -0.14676 0.05287 -0.14629 C 0.05196 -0.14398 0.05131 -0.14143 0.05065 -0.13912 C 0.05039 -0.13819 0.05026 -0.13703 0.05 -0.13634 C 0.04987 -0.13588 0.04948 -0.13564 0.04935 -0.13518 C 0.04857 -0.1331 0.04792 -0.13101 0.04714 -0.12893 C 0.04675 -0.12801 0.04623 -0.12754 0.04584 -0.12662 C 0.04506 -0.12523 0.0444 -0.12361 0.04362 -0.12222 C 0.04336 -0.12176 0.04323 -0.12106 0.04297 -0.1206 C 0.04271 -0.1199 0.04232 -0.11944 0.04206 -0.11875 C 0.03789 -0.11064 0.0418 -0.11782 0.03763 -0.11041 C 0.03542 -0.10648 0.03881 -0.1125 0.03633 -0.10763 C 0.03594 -0.10671 0.03503 -0.10532 0.03503 -0.10532 L 0.03503 -0.10532 L 0.00469 -0.07199 " pathEditMode="relative" ptsTypes="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B4208F-1B1D-4AD6-AC1F-DBC628CC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8000" dirty="0"/>
              <a:t>		Sądy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4D1A93-EC2A-4B5F-B846-95B6763B6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Sąd – niezawisły organ państwowy, jest niezależny od innych organów. Zadaniem sądu jest czuwanie nad przestrzeganiem przepisów ustalonych przez parlament i zatwierdzonych przez prezydenta. Ich działalność polegającą na rozstrzyganiu sporów i osądzaniu przestępców nazywamy wymiarem sprawiedliwości.</a:t>
            </a:r>
          </a:p>
        </p:txBody>
      </p:sp>
      <p:pic>
        <p:nvPicPr>
          <p:cNvPr id="1026" name="Picture 2" descr="Znalezione obrazy dla zapytania: sąd">
            <a:extLst>
              <a:ext uri="{FF2B5EF4-FFF2-40B4-BE49-F238E27FC236}">
                <a16:creationId xmlns:a16="http://schemas.microsoft.com/office/drawing/2014/main" id="{7DDD5CFD-EDAD-442D-86E8-E513338C1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7" y="3690020"/>
            <a:ext cx="4614863" cy="30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5222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341811-C6DD-41EC-A39A-C5A1C4DA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sądów i ich hierarchia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B3E317CD-5AA2-419D-9160-BABAC1541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Rodzaje sądów:					Hierarchia: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Sąd Najwyższy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Sądy powszechne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Sądy administracyjne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Sądy wojskowe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5A36FF5-70B4-4B11-86D7-AEA7292AE1E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5079856" y="2505636"/>
            <a:ext cx="7112144" cy="435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018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E99A76-B5C5-451B-86EB-6013E066B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Sędziowie, prokuratorzy i obrońcy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007304-8335-4157-8231-CE0E3CEC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1600" dirty="0"/>
              <a:t>Sędziowie – przy wydawaniu wyroków muszą być bezstronni. Są niezawiśli, czyli wywieranie na nich nacisku jest niedopuszczalne i karane. Konstytucja gwarantuje sędziom immunitet, nie można ich aresztować bez zgody sądu oraz nieusuwalność, czyli usunąć sędziego można tylko za zgodą sądu.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/>
              <a:t>Prokuratorzy – urzędnicy państwowi, którzy, jeśli dojdzie do przestępstwa, kierują do sądu akt oskarżenia, w którym domagają się ukarania sprawcy. Podczas rozprawy prokurator stara się udowodnić swoje zarzuty, aby winowajca został ukarany.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/>
              <a:t>Obrońcy – ich zadaniem jest reprezentacja oskarżonego. Dbają o przestrzeganie jego praw i bronią go przed sądem. Ich działania muszą być korzystne dla oskarżonego. Obrońcą może zostać adwokat lub radca prawny. Oskarżony sam decyduje o tym, kto będzie go bronił, a jeśli nie ma pieniędzy na prawnika, sąd może przydzielić mu obrońcę z urzędu.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544051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21E4CB-C5C4-4572-A56C-4F661320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Wygląd sali sądowej</a:t>
            </a:r>
          </a:p>
        </p:txBody>
      </p:sp>
      <p:pic>
        <p:nvPicPr>
          <p:cNvPr id="5" name="Symbol zastępczy zawartości 4" descr="Obraz zawierający zrzut ekranu&#10;&#10;Opis wygenerowany automatycznie">
            <a:extLst>
              <a:ext uri="{FF2B5EF4-FFF2-40B4-BE49-F238E27FC236}">
                <a16:creationId xmlns:a16="http://schemas.microsoft.com/office/drawing/2014/main" id="{A87EB1F8-F45E-43D8-B6DF-2DDD750416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3034777" y="1493071"/>
            <a:ext cx="5839731" cy="5042108"/>
          </a:xfrm>
        </p:spPr>
      </p:pic>
    </p:spTree>
    <p:extLst>
      <p:ext uri="{BB962C8B-B14F-4D97-AF65-F5344CB8AC3E}">
        <p14:creationId xmlns:p14="http://schemas.microsoft.com/office/powerpoint/2010/main" val="36970309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8E00B1-2021-4C7C-98D9-A4AF655F4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Trybunały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F35077-AEFB-4D7B-9934-B8D4A52EE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Trybunał – organ władzy sądowniczej uprawniony do sądzenia, rozstrzygania, ustalania roszczeń lub sporów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E1E4A1A-D3F2-4829-8D25-AAB32D503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393" y="2866030"/>
            <a:ext cx="5603354" cy="36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58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BBD532-6FF0-4ABC-B84B-AE0EE4D2B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trybunałów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F6F868-D546-4962-B2E7-779D6F06A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Trybunał Konstytucyjny: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500" dirty="0"/>
              <a:t>Badanie zgodności aktów prawnych z Konstytucją RP. Jeśli sędziowie stwierdzą, że dane przepisy nie są zgodne z ustawą zasadniczą, to przestają one obowiązywać.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500" dirty="0"/>
              <a:t>Rozpatrywanie skarg konstytucyjnych składanych przez obywateli Polski, którzy uważają, że ich prawa zostały naruszone w ustawie zasadniczej.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500" dirty="0"/>
              <a:t>Sądzenie w sprawach z zakresu uprawnień najwyższych organów państwa.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Trybunał Stanu: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500" dirty="0"/>
              <a:t>Sądzenie najwyższych urzędników, jeśli podczas pełnienia państwowych funkcji naruszyli Konstytucję RP, lub popełnili przestępstwo. </a:t>
            </a:r>
          </a:p>
          <a:p>
            <a:pPr>
              <a:buFont typeface="Wingdings" panose="05000000000000000000" pitchFamily="2" charset="2"/>
              <a:buChar char="v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845708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C293F1-1C34-49E9-B360-5E72EB2C6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pl-PL" dirty="0"/>
              <a:t>Dziękuję za uwagę.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E73F37-E515-4318-A8EE-6BB58E83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	Hubert Kupczyński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Bibliografia</a:t>
            </a:r>
          </a:p>
          <a:p>
            <a:pPr marL="0" indent="0">
              <a:buNone/>
            </a:pPr>
            <a:r>
              <a:rPr lang="pl-PL" sz="1100" dirty="0"/>
              <a:t>Podręcznik „Dziś i jutro”</a:t>
            </a:r>
          </a:p>
          <a:p>
            <a:pPr marL="0" indent="0">
              <a:buNone/>
            </a:pPr>
            <a:r>
              <a:rPr lang="pl-PL" sz="1100" dirty="0"/>
              <a:t>wikipedia.org</a:t>
            </a:r>
          </a:p>
          <a:p>
            <a:pPr marL="0" indent="0">
              <a:buNone/>
            </a:pPr>
            <a:r>
              <a:rPr lang="pl-PL" sz="1100" dirty="0"/>
              <a:t>gdpr.pl</a:t>
            </a:r>
          </a:p>
          <a:p>
            <a:pPr marL="0" indent="0">
              <a:buNone/>
            </a:pPr>
            <a:r>
              <a:rPr lang="pl-PL" sz="1100" dirty="0"/>
              <a:t>slideplayer.pl</a:t>
            </a:r>
          </a:p>
          <a:p>
            <a:pPr marL="0" indent="0">
              <a:buNone/>
            </a:pPr>
            <a:r>
              <a:rPr lang="pl-PL" sz="1100" dirty="0"/>
              <a:t>wikibooks.org</a:t>
            </a:r>
          </a:p>
        </p:txBody>
      </p:sp>
    </p:spTree>
    <p:extLst>
      <p:ext uri="{BB962C8B-B14F-4D97-AF65-F5344CB8AC3E}">
        <p14:creationId xmlns:p14="http://schemas.microsoft.com/office/powerpoint/2010/main" val="1016936374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B6E7019107344E9782663B9C6F449A" ma:contentTypeVersion="8" ma:contentTypeDescription="Utwórz nowy dokument." ma:contentTypeScope="" ma:versionID="ce57b1cfaa69734de2ce2ed2e644cf21">
  <xsd:schema xmlns:xsd="http://www.w3.org/2001/XMLSchema" xmlns:xs="http://www.w3.org/2001/XMLSchema" xmlns:p="http://schemas.microsoft.com/office/2006/metadata/properties" xmlns:ns3="e850763a-8fc4-42e1-908f-b02b8a37c1f4" targetNamespace="http://schemas.microsoft.com/office/2006/metadata/properties" ma:root="true" ma:fieldsID="b6858bb9e2fdf6ed25c1a4b707e734a2" ns3:_="">
    <xsd:import namespace="e850763a-8fc4-42e1-908f-b02b8a37c1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0763a-8fc4-42e1-908f-b02b8a37c1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1975E0-1617-43C8-AC36-9A471A8F30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50763a-8fc4-42e1-908f-b02b8a37c1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128986-80C8-4841-BEC5-C720DEC0D7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6EA962-631B-4AEF-AFCC-6A5AB032D373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e850763a-8fc4-42e1-908f-b02b8a37c1f4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316</TotalTime>
  <Words>294</Words>
  <Application>Microsoft Office PowerPoint</Application>
  <PresentationFormat>Panoramiczny</PresentationFormat>
  <Paragraphs>33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Jon</vt:lpstr>
      <vt:lpstr>Sądy i trybunały</vt:lpstr>
      <vt:lpstr>  Sądy</vt:lpstr>
      <vt:lpstr>Rodzaje sądów i ich hierarchia</vt:lpstr>
      <vt:lpstr>Sędziowie, prokuratorzy i obrońcy</vt:lpstr>
      <vt:lpstr>Wygląd sali sądowej</vt:lpstr>
      <vt:lpstr>Trybunały</vt:lpstr>
      <vt:lpstr>Zadania trybunałów</vt:lpstr>
      <vt:lpstr>Dziękuję za uwagę.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Sądy i trybunały</dc:title>
  <dc:creator>Hubert</dc:creator>
  <cp:lastModifiedBy>jolanta rusiecka</cp:lastModifiedBy>
  <cp:revision>20</cp:revision>
  <dcterms:created xsi:type="dcterms:W3CDTF">2020-02-14T13:27:38Z</dcterms:created>
  <dcterms:modified xsi:type="dcterms:W3CDTF">2020-04-04T07:38:43Z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0x0101006CB6E7019107344E9782663B9C6F449A</vt:lpwstr>
  </property>
</Properties>
</file>