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Montserrat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Lato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9aed3b75f9cc64a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9aed3b75f9cc64a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9aed3b75f9cc64a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9aed3b75f9cc64a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9aed3b75f9cc64a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9aed3b75f9cc64a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9aed3b75f9cc64a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29aed3b75f9cc64a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c881ae63e3d31d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c881ae63e3d31d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3cef2fae8956cb4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3cef2fae8956cb4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8fe2d9788df36e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8fe2d9788df36e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5070c4fc78494006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5070c4fc78494006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070c4fc78494006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070c4fc78494006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9aed3b75f9cc64a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9aed3b75f9cc64a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9aed3b75f9cc64a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9aed3b75f9cc64a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9aed3b75f9cc64a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9aed3b75f9cc64a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9aed3b75f9cc64a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9aed3b75f9cc64a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Google Shape;13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1" y="486675"/>
            <a:ext cx="4233325" cy="4170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13"/>
          <p:cNvSpPr txBox="1"/>
          <p:nvPr>
            <p:ph type="ctrTitle"/>
          </p:nvPr>
        </p:nvSpPr>
        <p:spPr>
          <a:xfrm>
            <a:off x="1621800" y="688817"/>
            <a:ext cx="5900400" cy="14661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6300">
                <a:solidFill>
                  <a:srgbClr val="FFFFFF"/>
                </a:solidFill>
              </a:rPr>
              <a:t>Liczby</a:t>
            </a:r>
            <a:r>
              <a:rPr lang="pl">
                <a:solidFill>
                  <a:srgbClr val="FFFFFF"/>
                </a:solidFill>
              </a:rPr>
              <a:t> 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Działania na liczbach </a:t>
            </a:r>
            <a:endParaRPr b="1" sz="3200"/>
          </a:p>
        </p:txBody>
      </p:sp>
      <p:sp>
        <p:nvSpPr>
          <p:cNvPr id="196" name="Google Shape;196;p22"/>
          <p:cNvSpPr txBox="1"/>
          <p:nvPr>
            <p:ph idx="1" type="body"/>
          </p:nvPr>
        </p:nvSpPr>
        <p:spPr>
          <a:xfrm>
            <a:off x="1298550" y="1061278"/>
            <a:ext cx="6546900" cy="355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2300"/>
              <a:t>Kolejność wykonywania działań :</a:t>
            </a:r>
            <a:endParaRPr b="1" sz="23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pl" sz="1800"/>
              <a:t>-</a:t>
            </a:r>
            <a:r>
              <a:rPr lang="pl" sz="1800"/>
              <a:t>najpierw wykonuje się działania w nawiasach, jeśli nie ma nawiasów to kolejność jest następująca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800"/>
              <a:t>-potęgowanie i pierwiastki 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800"/>
              <a:t>-mnożenie i dzielenie (w kolejności występowania) 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800"/>
              <a:t>-dodawanie i odejmowanie (w kolejności występowania 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Zaokr</a:t>
            </a:r>
            <a:r>
              <a:rPr b="1" lang="pl" sz="3200"/>
              <a:t>ąglanie liczb </a:t>
            </a:r>
            <a:endParaRPr b="1" sz="3200"/>
          </a:p>
        </p:txBody>
      </p:sp>
      <p:sp>
        <p:nvSpPr>
          <p:cNvPr id="202" name="Google Shape;202;p23"/>
          <p:cNvSpPr txBox="1"/>
          <p:nvPr>
            <p:ph idx="1" type="body"/>
          </p:nvPr>
        </p:nvSpPr>
        <p:spPr>
          <a:xfrm>
            <a:off x="1052550" y="1307850"/>
            <a:ext cx="7038900" cy="323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1800"/>
              <a:t>Przybliżenie z niedomiarem</a:t>
            </a:r>
            <a:r>
              <a:rPr lang="pl" sz="1800"/>
              <a:t>, jeśli pierwszą z odrzucanych cyfr jest 0,1,2,3 lub 4, to ostatnia z pozostawionych cyfr się nie zmienia. Odrzucone cyfry zastępujemy zerami. 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pl" sz="1800"/>
              <a:t>Przybliżanie z nadmiarem, </a:t>
            </a:r>
            <a:r>
              <a:rPr lang="pl" sz="1800"/>
              <a:t>jeśli pierwszą z odrzucanych cyfr jest 5,6,7,8 lub 9, to ostatnia z pozostawionych cyfr jest powiększona o 1. Odrzucone cyfry zastępujemy zerami. </a:t>
            </a:r>
            <a:endParaRPr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Ułamki</a:t>
            </a:r>
            <a:r>
              <a:rPr b="1" lang="pl"/>
              <a:t> </a:t>
            </a:r>
            <a:endParaRPr b="1"/>
          </a:p>
        </p:txBody>
      </p:sp>
      <p:sp>
        <p:nvSpPr>
          <p:cNvPr id="208" name="Google Shape;208;p2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900"/>
          </a:p>
        </p:txBody>
      </p:sp>
      <p:pic>
        <p:nvPicPr>
          <p:cNvPr id="209" name="Google Shape;2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87471" y="1314375"/>
            <a:ext cx="4572500" cy="341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U</a:t>
            </a:r>
            <a:r>
              <a:rPr b="1" lang="pl" sz="3200"/>
              <a:t>łamki dziesiętne </a:t>
            </a:r>
            <a:endParaRPr b="1" sz="3200"/>
          </a:p>
        </p:txBody>
      </p:sp>
      <p:sp>
        <p:nvSpPr>
          <p:cNvPr id="215" name="Google Shape;215;p25"/>
          <p:cNvSpPr txBox="1"/>
          <p:nvPr>
            <p:ph idx="1" type="body"/>
          </p:nvPr>
        </p:nvSpPr>
        <p:spPr>
          <a:xfrm>
            <a:off x="517150" y="1512750"/>
            <a:ext cx="3219900" cy="329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500"/>
              <a:t>U</a:t>
            </a:r>
            <a:r>
              <a:rPr lang="pl" sz="1500"/>
              <a:t>łamki dziesiętne to ułamki o mianowniku 10,100,1000</a:t>
            </a:r>
            <a:r>
              <a:rPr lang="pl" sz="1500"/>
              <a:t>...</a:t>
            </a:r>
            <a:r>
              <a:rPr lang="pl" sz="1500"/>
              <a:t> .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500"/>
              <a:t>Każdy ułamek zwykły można zamienić na: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500"/>
              <a:t>-ułamek dziesiętny skończony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500"/>
              <a:t>-ułamek dziesiętny nieskonczony okresowo </a:t>
            </a:r>
            <a:endParaRPr sz="1500"/>
          </a:p>
        </p:txBody>
      </p:sp>
      <p:sp>
        <p:nvSpPr>
          <p:cNvPr id="216" name="Google Shape;216;p25"/>
          <p:cNvSpPr txBox="1"/>
          <p:nvPr/>
        </p:nvSpPr>
        <p:spPr>
          <a:xfrm>
            <a:off x="921255" y="2150600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17" name="Google Shape;21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073277"/>
            <a:ext cx="3664451" cy="3423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Skala i plan </a:t>
            </a:r>
            <a:endParaRPr b="1" sz="3200"/>
          </a:p>
        </p:txBody>
      </p:sp>
      <p:sp>
        <p:nvSpPr>
          <p:cNvPr id="223" name="Google Shape;223;p26"/>
          <p:cNvSpPr txBox="1"/>
          <p:nvPr>
            <p:ph idx="1" type="body"/>
          </p:nvPr>
        </p:nvSpPr>
        <p:spPr>
          <a:xfrm>
            <a:off x="478650" y="1567550"/>
            <a:ext cx="38001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700"/>
              <a:t>Gdy rysujemy figurę w powi</a:t>
            </a:r>
            <a:r>
              <a:rPr lang="pl" sz="1700"/>
              <a:t>ększeniu lub w pomniejszeniu i zachowujemy przy tym jej kształt, mówimy że przedstawiamy ją w skali </a:t>
            </a:r>
            <a:endParaRPr sz="1700"/>
          </a:p>
        </p:txBody>
      </p:sp>
      <p:pic>
        <p:nvPicPr>
          <p:cNvPr id="224" name="Google Shape;22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6426" y="931075"/>
            <a:ext cx="3799975" cy="3799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title"/>
          </p:nvPr>
        </p:nvSpPr>
        <p:spPr>
          <a:xfrm>
            <a:off x="1327441" y="674575"/>
            <a:ext cx="4956000" cy="78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Rodzaje</a:t>
            </a:r>
            <a:r>
              <a:rPr lang="pl" sz="3200"/>
              <a:t> </a:t>
            </a:r>
            <a:r>
              <a:rPr b="1" lang="pl" sz="3200"/>
              <a:t>liczb </a:t>
            </a:r>
            <a:endParaRPr b="1" sz="3200"/>
          </a:p>
        </p:txBody>
      </p:sp>
      <p:sp>
        <p:nvSpPr>
          <p:cNvPr id="142" name="Google Shape;142;p14"/>
          <p:cNvSpPr txBox="1"/>
          <p:nvPr>
            <p:ph idx="1" type="body"/>
          </p:nvPr>
        </p:nvSpPr>
        <p:spPr>
          <a:xfrm>
            <a:off x="1491725" y="1238750"/>
            <a:ext cx="7160100" cy="34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3000"/>
              <a:t>Naturalne np. 1,23,27,69,520….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3000"/>
              <a:t>Calkowite np. - 3,58,92,-320…..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3000"/>
              <a:t>Niewymierne np. √2, √7……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3000"/>
              <a:t>Wymierne np. - 132, 7/6,0, 1,25,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"/>
          <p:cNvSpPr txBox="1"/>
          <p:nvPr>
            <p:ph type="title"/>
          </p:nvPr>
        </p:nvSpPr>
        <p:spPr>
          <a:xfrm>
            <a:off x="807726" y="334775"/>
            <a:ext cx="5119500" cy="9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System dziesiątkowy</a:t>
            </a:r>
            <a:r>
              <a:rPr lang="pl"/>
              <a:t> </a:t>
            </a:r>
            <a:endParaRPr/>
          </a:p>
        </p:txBody>
      </p:sp>
      <p:sp>
        <p:nvSpPr>
          <p:cNvPr id="148" name="Google Shape;148;p15"/>
          <p:cNvSpPr txBox="1"/>
          <p:nvPr>
            <p:ph idx="1" type="body"/>
          </p:nvPr>
        </p:nvSpPr>
        <p:spPr>
          <a:xfrm>
            <a:off x="615550" y="1071375"/>
            <a:ext cx="3956400" cy="22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 sz="1900"/>
              <a:t>Do zapisu liczb w systemie dziesiątkowym używamy dziesięciu cyfr 0,1,2,3,4,5,6,7,8,9. Wartość jaką reprezentuje dana cyfra w zapisie liczby, zależy od pozycji, na której się ta cyfra znajduje</a:t>
            </a:r>
            <a:endParaRPr sz="1900"/>
          </a:p>
        </p:txBody>
      </p:sp>
      <p:pic>
        <p:nvPicPr>
          <p:cNvPr id="149" name="Google Shape;14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4776" y="1324775"/>
            <a:ext cx="3956400" cy="335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6"/>
          <p:cNvSpPr txBox="1"/>
          <p:nvPr>
            <p:ph type="title"/>
          </p:nvPr>
        </p:nvSpPr>
        <p:spPr>
          <a:xfrm>
            <a:off x="1297500" y="393750"/>
            <a:ext cx="4931100" cy="83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System rzymski </a:t>
            </a:r>
            <a:endParaRPr b="1" sz="3200"/>
          </a:p>
        </p:txBody>
      </p:sp>
      <p:sp>
        <p:nvSpPr>
          <p:cNvPr id="155" name="Google Shape;155;p16"/>
          <p:cNvSpPr txBox="1"/>
          <p:nvPr>
            <p:ph idx="1" type="body"/>
          </p:nvPr>
        </p:nvSpPr>
        <p:spPr>
          <a:xfrm>
            <a:off x="218937" y="1302149"/>
            <a:ext cx="4024500" cy="25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700"/>
              <a:t>Do zapisu liczb w systemie rzymskim używamy siedmu znaków.  I-1, V-5, X-10, L-50, C-100, D-500, M-1000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700"/>
              <a:t>-obok siebie nie mogą stać dwa znaki V, L ani D 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1700"/>
              <a:t>-obok siebie mogą stać co najwyżej trzy jednakowe znaki I, X, C lub M </a:t>
            </a:r>
            <a:endParaRPr sz="17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56" name="Google Shape;156;p16"/>
          <p:cNvSpPr txBox="1"/>
          <p:nvPr/>
        </p:nvSpPr>
        <p:spPr>
          <a:xfrm>
            <a:off x="5072731" y="1476600"/>
            <a:ext cx="3753900" cy="293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Wartość zapisanej w systemie rzymskim odczytujemy, wykonując :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-dodawania, jeśli po znaku liczby większej występuje znak liczby mniejszej 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-odejmowanie, jeśli przed znakiem liczby większej występuje znak liczby mniejszej 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/>
          <p:nvPr>
            <p:ph type="title"/>
          </p:nvPr>
        </p:nvSpPr>
        <p:spPr>
          <a:xfrm>
            <a:off x="1297500" y="393750"/>
            <a:ext cx="3767400" cy="74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Oś liczbowa </a:t>
            </a:r>
            <a:endParaRPr b="1" sz="3200"/>
          </a:p>
        </p:txBody>
      </p:sp>
      <p:sp>
        <p:nvSpPr>
          <p:cNvPr id="162" name="Google Shape;162;p17"/>
          <p:cNvSpPr txBox="1"/>
          <p:nvPr>
            <p:ph idx="1" type="body"/>
          </p:nvPr>
        </p:nvSpPr>
        <p:spPr>
          <a:xfrm rot="274">
            <a:off x="649775" y="1567600"/>
            <a:ext cx="3767400" cy="299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/>
              <a:t>Jeśli a ≤ b, to odległość między liczbami a i b na osi liczbowej jest równa różnicy b-a.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2000"/>
              <a:t>Liczby większe od zera to liczby dodatnie, a mniejsze to liczby ujemne. Zero nie jest ani liczbą dodatnią, ani ujemną.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000"/>
          </a:p>
        </p:txBody>
      </p:sp>
      <p:pic>
        <p:nvPicPr>
          <p:cNvPr id="163" name="Google Shape;16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5526" y="684600"/>
            <a:ext cx="3774299" cy="377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8"/>
          <p:cNvSpPr txBox="1"/>
          <p:nvPr>
            <p:ph idx="1" type="body"/>
          </p:nvPr>
        </p:nvSpPr>
        <p:spPr>
          <a:xfrm>
            <a:off x="4352700" y="1567550"/>
            <a:ext cx="3983700" cy="294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100"/>
              <a:t>-są położone na osi liczbowej w takiej samej odległości od zera, ale po jego przeciwnych stronach </a:t>
            </a:r>
            <a:endParaRPr sz="21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2100"/>
              <a:t>-mają różne znaki, ale taką samą wartość bezwzględną </a:t>
            </a:r>
            <a:endParaRPr sz="2100"/>
          </a:p>
        </p:txBody>
      </p:sp>
      <p:pic>
        <p:nvPicPr>
          <p:cNvPr id="169" name="Google Shape;16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471" y="1315049"/>
            <a:ext cx="3983825" cy="3416191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8"/>
          <p:cNvSpPr txBox="1"/>
          <p:nvPr>
            <p:ph type="title"/>
          </p:nvPr>
        </p:nvSpPr>
        <p:spPr>
          <a:xfrm>
            <a:off x="927853" y="194250"/>
            <a:ext cx="4438200" cy="11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Zbiory liczb na osi liczbowej </a:t>
            </a:r>
            <a:endParaRPr b="1" sz="3200"/>
          </a:p>
        </p:txBody>
      </p:sp>
      <p:sp>
        <p:nvSpPr>
          <p:cNvPr id="171" name="Google Shape;171;p18"/>
          <p:cNvSpPr txBox="1"/>
          <p:nvPr/>
        </p:nvSpPr>
        <p:spPr>
          <a:xfrm>
            <a:off x="4941655" y="446750"/>
            <a:ext cx="3983700" cy="11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300">
                <a:solidFill>
                  <a:srgbClr val="FFFFFF"/>
                </a:solidFill>
              </a:rPr>
              <a:t>Liczby prz</a:t>
            </a:r>
            <a:r>
              <a:rPr b="1" lang="pl" sz="3300">
                <a:solidFill>
                  <a:srgbClr val="FFFFFF"/>
                </a:solidFill>
              </a:rPr>
              <a:t>eciwne </a:t>
            </a:r>
            <a:endParaRPr b="1" sz="33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Cechy podzielno</a:t>
            </a:r>
            <a:r>
              <a:rPr b="1" lang="pl" sz="3200"/>
              <a:t>ści liczb </a:t>
            </a:r>
            <a:endParaRPr b="1" sz="3200"/>
          </a:p>
        </p:txBody>
      </p:sp>
      <p:sp>
        <p:nvSpPr>
          <p:cNvPr id="177" name="Google Shape;177;p19"/>
          <p:cNvSpPr txBox="1"/>
          <p:nvPr/>
        </p:nvSpPr>
        <p:spPr>
          <a:xfrm>
            <a:off x="914400" y="1307850"/>
            <a:ext cx="7038900" cy="346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Liczba jest podzielna przez :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-2, gdy jej ostatnią cyfrą jest 0,2,4,6 i 8 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-5, gdy jej ostatnią cyfrą jest 0 lub 5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-4, gdy jej dwie ostatnie cyfry tworzą liczbę podzielną przez 4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-3, gdy suma jej cyfr jest liczbą podzielną przez 3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-9, gdy suma jej cyfr tworzy liczbę podzielną przez 9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-10, gdy jej ostatnią cyfrą jest 0 </a:t>
            </a:r>
            <a:endParaRPr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FFFFFF"/>
                </a:solidFill>
              </a:rPr>
              <a:t>100, gdy jej dwie ostatnie cyfry to 00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200"/>
              <a:t>Liczby pierwsze i złożone </a:t>
            </a:r>
            <a:endParaRPr b="1" sz="3200"/>
          </a:p>
        </p:txBody>
      </p:sp>
      <p:sp>
        <p:nvSpPr>
          <p:cNvPr id="183" name="Google Shape;183;p20"/>
          <p:cNvSpPr txBox="1"/>
          <p:nvPr>
            <p:ph idx="1" type="body"/>
          </p:nvPr>
        </p:nvSpPr>
        <p:spPr>
          <a:xfrm>
            <a:off x="1297500" y="1148550"/>
            <a:ext cx="6519000" cy="33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/>
              <a:t>Liczba pierwsza to liczba naturalna większa od 1, która ma dokładnie dwa różne dzielniki naturalne 1 i samą siebie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l" sz="2000"/>
              <a:t>Liczba złożona to liczba naturalna większa od 1, która ma więcej niż dwa dzielniki naturalne </a:t>
            </a:r>
            <a:endParaRPr sz="2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2000"/>
              <a:t>Liczb  0  i 1 nie zaliczamy ani do liczb pierwszych ani do liczb złożonych 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2800"/>
              <a:t>Rozk</a:t>
            </a:r>
            <a:r>
              <a:rPr b="1" lang="pl" sz="2800"/>
              <a:t>ład liczb na czynniki pierwsze. NWD i NWW. </a:t>
            </a:r>
            <a:endParaRPr b="1" sz="2800"/>
          </a:p>
        </p:txBody>
      </p:sp>
      <p:sp>
        <p:nvSpPr>
          <p:cNvPr id="189" name="Google Shape;189;p21"/>
          <p:cNvSpPr txBox="1"/>
          <p:nvPr>
            <p:ph idx="1" type="body"/>
          </p:nvPr>
        </p:nvSpPr>
        <p:spPr>
          <a:xfrm>
            <a:off x="3353600" y="1567550"/>
            <a:ext cx="49827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800"/>
              <a:t>NWD(największy wspólny dzielnik) dwóch liczb naturalnych to największa liczba naturalna, przez którą jest podzielna jednocześnie jedna i druga liczba. 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l" sz="1800"/>
              <a:t>NWW(najmniejsza wspólna wielokrotność) dwóch liczb naturalnych to najmniejsza liczba naturalna dodatnia, która jest wielokrotnością jednocześnie jednej i drugiej liczby. </a:t>
            </a:r>
            <a:endParaRPr sz="1800"/>
          </a:p>
        </p:txBody>
      </p:sp>
      <p:pic>
        <p:nvPicPr>
          <p:cNvPr id="190" name="Google Shape;19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50" y="1567550"/>
            <a:ext cx="2911221" cy="291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