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5" r:id="rId4"/>
  </p:sldMasterIdLst>
  <p:notesMasterIdLst>
    <p:notesMasterId r:id="rId48"/>
  </p:notesMasterIdLst>
  <p:sldIdLst>
    <p:sldId id="261" r:id="rId5"/>
    <p:sldId id="256" r:id="rId6"/>
    <p:sldId id="257" r:id="rId7"/>
    <p:sldId id="258" r:id="rId8"/>
    <p:sldId id="259" r:id="rId9"/>
    <p:sldId id="260"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6" r:id="rId24"/>
    <p:sldId id="277" r:id="rId25"/>
    <p:sldId id="278" r:id="rId26"/>
    <p:sldId id="279" r:id="rId27"/>
    <p:sldId id="280" r:id="rId28"/>
    <p:sldId id="281"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41" d="100"/>
          <a:sy n="41" d="100"/>
        </p:scale>
        <p:origin x="804"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1ED607-5870-4F90-B533-0F1CC98B2AFE}" type="datetimeFigureOut">
              <a:rPr lang="pl-PL" smtClean="0"/>
              <a:t>27.05.2020</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0BCA72-CC24-462C-905E-E42A5F8B18C2}" type="slidenum">
              <a:rPr lang="pl-PL" smtClean="0"/>
              <a:t>‹#›</a:t>
            </a:fld>
            <a:endParaRPr lang="pl-PL"/>
          </a:p>
        </p:txBody>
      </p:sp>
    </p:spTree>
    <p:extLst>
      <p:ext uri="{BB962C8B-B14F-4D97-AF65-F5344CB8AC3E}">
        <p14:creationId xmlns:p14="http://schemas.microsoft.com/office/powerpoint/2010/main" val="829297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6"/>
          <p:cNvSpPr txBox="1">
            <a:spLocks noGrp="1"/>
          </p:cNvSpPr>
          <p:nvPr>
            <p:ph type="sldNum" sz="quarter" idx="5"/>
          </p:nvPr>
        </p:nvSpPr>
        <p:spPr>
          <a:ln/>
        </p:spPr>
        <p:txBody>
          <a:bodyPr vert="horz" lIns="0" tIns="0" rIns="0" bIns="0" anchor="b" anchorCtr="0">
            <a:noAutofit/>
          </a:bodyPr>
          <a:lstStyle/>
          <a:p>
            <a:pPr lvl="0"/>
            <a:fld id="{1632C02A-8F64-42D6-95BE-7BCC34A1020B}" type="slidenum">
              <a:t>32</a:t>
            </a:fld>
            <a:endParaRPr lang="pl-PL"/>
          </a:p>
        </p:txBody>
      </p:sp>
      <p:sp>
        <p:nvSpPr>
          <p:cNvPr id="2" name="Symbol zastępczy obrazu slajdu 1"/>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Symbol zastępczy notatek 2"/>
          <p:cNvSpPr txBox="1">
            <a:spLocks noGrp="1"/>
          </p:cNvSpPr>
          <p:nvPr>
            <p:ph type="body" sz="quarter" idx="1"/>
          </p:nvPr>
        </p:nvSpPr>
        <p:spPr/>
        <p:txBody>
          <a:bodyPr vert="horz">
            <a:spAutoFit/>
          </a:bodyPr>
          <a:lstStyle/>
          <a:p>
            <a:pPr rtl="0"/>
            <a:endParaRPr lang="pl-PL"/>
          </a:p>
        </p:txBody>
      </p:sp>
    </p:spTree>
    <p:extLst>
      <p:ext uri="{BB962C8B-B14F-4D97-AF65-F5344CB8AC3E}">
        <p14:creationId xmlns:p14="http://schemas.microsoft.com/office/powerpoint/2010/main" val="1609231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6"/>
          <p:cNvSpPr txBox="1">
            <a:spLocks noGrp="1"/>
          </p:cNvSpPr>
          <p:nvPr>
            <p:ph type="sldNum" sz="quarter" idx="5"/>
          </p:nvPr>
        </p:nvSpPr>
        <p:spPr>
          <a:ln/>
        </p:spPr>
        <p:txBody>
          <a:bodyPr vert="horz" lIns="0" tIns="0" rIns="0" bIns="0" anchor="b" anchorCtr="0">
            <a:noAutofit/>
          </a:bodyPr>
          <a:lstStyle/>
          <a:p>
            <a:pPr lvl="0"/>
            <a:fld id="{532DF695-FBB5-4701-B4C1-49735E317631}" type="slidenum">
              <a:t>33</a:t>
            </a:fld>
            <a:endParaRPr lang="pl-PL"/>
          </a:p>
        </p:txBody>
      </p:sp>
      <p:sp>
        <p:nvSpPr>
          <p:cNvPr id="2" name="Symbol zastępczy obrazu slajdu 1"/>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Symbol zastępczy notatek 2"/>
          <p:cNvSpPr txBox="1">
            <a:spLocks noGrp="1"/>
          </p:cNvSpPr>
          <p:nvPr>
            <p:ph type="body" sz="quarter" idx="1"/>
          </p:nvPr>
        </p:nvSpPr>
        <p:spPr/>
        <p:txBody>
          <a:bodyPr vert="horz"/>
          <a:lstStyle/>
          <a:p>
            <a:pPr rtl="0"/>
            <a:endParaRPr lang="pl-PL"/>
          </a:p>
        </p:txBody>
      </p:sp>
    </p:spTree>
    <p:extLst>
      <p:ext uri="{BB962C8B-B14F-4D97-AF65-F5344CB8AC3E}">
        <p14:creationId xmlns:p14="http://schemas.microsoft.com/office/powerpoint/2010/main" val="3134842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6"/>
          <p:cNvSpPr txBox="1">
            <a:spLocks noGrp="1"/>
          </p:cNvSpPr>
          <p:nvPr>
            <p:ph type="sldNum" sz="quarter" idx="5"/>
          </p:nvPr>
        </p:nvSpPr>
        <p:spPr>
          <a:ln/>
        </p:spPr>
        <p:txBody>
          <a:bodyPr vert="horz" lIns="0" tIns="0" rIns="0" bIns="0" anchor="b" anchorCtr="0">
            <a:noAutofit/>
          </a:bodyPr>
          <a:lstStyle/>
          <a:p>
            <a:pPr lvl="0"/>
            <a:fld id="{B8FD7CD3-8921-4694-8ECE-F66C5DB9DCD6}" type="slidenum">
              <a:t>34</a:t>
            </a:fld>
            <a:endParaRPr lang="pl-PL"/>
          </a:p>
        </p:txBody>
      </p:sp>
      <p:sp>
        <p:nvSpPr>
          <p:cNvPr id="2" name="Symbol zastępczy obrazu slajdu 1"/>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Symbol zastępczy notatek 2"/>
          <p:cNvSpPr txBox="1">
            <a:spLocks noGrp="1"/>
          </p:cNvSpPr>
          <p:nvPr>
            <p:ph type="body" sz="quarter" idx="1"/>
          </p:nvPr>
        </p:nvSpPr>
        <p:spPr/>
        <p:txBody>
          <a:bodyPr vert="horz"/>
          <a:lstStyle/>
          <a:p>
            <a:pPr rtl="0"/>
            <a:endParaRPr lang="pl-PL"/>
          </a:p>
        </p:txBody>
      </p:sp>
    </p:spTree>
    <p:extLst>
      <p:ext uri="{BB962C8B-B14F-4D97-AF65-F5344CB8AC3E}">
        <p14:creationId xmlns:p14="http://schemas.microsoft.com/office/powerpoint/2010/main" val="451202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pl-PL"/>
              <a:t>Kliknij, aby edytować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703754D5-2468-45DE-B589-79B0BE81960C}" type="datetimeFigureOut">
              <a:rPr lang="pl-PL" smtClean="0"/>
              <a:t>27.05.2020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B1C9FCA-C871-4BA1-939F-AAFB6D5395A6}" type="slidenum">
              <a:rPr lang="pl-PL" smtClean="0"/>
              <a:t>‹#›</a:t>
            </a:fld>
            <a:endParaRPr lang="pl-PL"/>
          </a:p>
        </p:txBody>
      </p:sp>
    </p:spTree>
    <p:extLst>
      <p:ext uri="{BB962C8B-B14F-4D97-AF65-F5344CB8AC3E}">
        <p14:creationId xmlns:p14="http://schemas.microsoft.com/office/powerpoint/2010/main" val="1158004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pl-PL"/>
              <a:t>Kliknij, aby edytować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703754D5-2468-45DE-B589-79B0BE81960C}" type="datetimeFigureOut">
              <a:rPr lang="pl-PL" smtClean="0"/>
              <a:t>27.05.2020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B1C9FCA-C871-4BA1-939F-AAFB6D5395A6}" type="slidenum">
              <a:rPr lang="pl-PL" smtClean="0"/>
              <a:t>‹#›</a:t>
            </a:fld>
            <a:endParaRPr lang="pl-PL"/>
          </a:p>
        </p:txBody>
      </p:sp>
    </p:spTree>
    <p:extLst>
      <p:ext uri="{BB962C8B-B14F-4D97-AF65-F5344CB8AC3E}">
        <p14:creationId xmlns:p14="http://schemas.microsoft.com/office/powerpoint/2010/main" val="319013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l-PL"/>
              <a:t>Kliknij, aby edytować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a:t>Kliknij, aby edytować style wzorca tekstu</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703754D5-2468-45DE-B589-79B0BE81960C}" type="datetimeFigureOut">
              <a:rPr lang="pl-PL" smtClean="0"/>
              <a:t>27.05.2020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B1C9FCA-C871-4BA1-939F-AAFB6D5395A6}" type="slidenum">
              <a:rPr lang="pl-PL" smtClean="0"/>
              <a:t>‹#›</a:t>
            </a:fld>
            <a:endParaRPr lang="pl-PL"/>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3708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pl-PL"/>
              <a:t>Kliknij, aby edytować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703754D5-2468-45DE-B589-79B0BE81960C}" type="datetimeFigureOut">
              <a:rPr lang="pl-PL" smtClean="0"/>
              <a:t>27.05.2020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B1C9FCA-C871-4BA1-939F-AAFB6D5395A6}" type="slidenum">
              <a:rPr lang="pl-PL" smtClean="0"/>
              <a:t>‹#›</a:t>
            </a:fld>
            <a:endParaRPr lang="pl-PL"/>
          </a:p>
        </p:txBody>
      </p:sp>
    </p:spTree>
    <p:extLst>
      <p:ext uri="{BB962C8B-B14F-4D97-AF65-F5344CB8AC3E}">
        <p14:creationId xmlns:p14="http://schemas.microsoft.com/office/powerpoint/2010/main" val="816914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cytatu">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l-PL"/>
              <a:t>Kliknij, aby edytować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a:t>Kliknij, aby edytować style wzorca tekstu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703754D5-2468-45DE-B589-79B0BE81960C}" type="datetimeFigureOut">
              <a:rPr lang="pl-PL" smtClean="0"/>
              <a:t>27.05.2020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B1C9FCA-C871-4BA1-939F-AAFB6D5395A6}" type="slidenum">
              <a:rPr lang="pl-PL" smtClean="0"/>
              <a:t>‹#›</a:t>
            </a:fld>
            <a:endParaRPr lang="pl-PL"/>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44804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wda lub fałsz">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pl-PL"/>
              <a:t>Kliknij, aby edytować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a:t>Kliknij, aby edytować style wzorca tekstu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703754D5-2468-45DE-B589-79B0BE81960C}" type="datetimeFigureOut">
              <a:rPr lang="pl-PL" smtClean="0"/>
              <a:t>27.05.2020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B1C9FCA-C871-4BA1-939F-AAFB6D5395A6}" type="slidenum">
              <a:rPr lang="pl-PL" smtClean="0"/>
              <a:t>‹#›</a:t>
            </a:fld>
            <a:endParaRPr lang="pl-PL"/>
          </a:p>
        </p:txBody>
      </p:sp>
    </p:spTree>
    <p:extLst>
      <p:ext uri="{BB962C8B-B14F-4D97-AF65-F5344CB8AC3E}">
        <p14:creationId xmlns:p14="http://schemas.microsoft.com/office/powerpoint/2010/main" val="2834016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703754D5-2468-45DE-B589-79B0BE81960C}" type="datetimeFigureOut">
              <a:rPr lang="pl-PL" smtClean="0"/>
              <a:t>27.05.2020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B1C9FCA-C871-4BA1-939F-AAFB6D5395A6}" type="slidenum">
              <a:rPr lang="pl-PL" smtClean="0"/>
              <a:t>‹#›</a:t>
            </a:fld>
            <a:endParaRPr lang="pl-PL"/>
          </a:p>
        </p:txBody>
      </p:sp>
    </p:spTree>
    <p:extLst>
      <p:ext uri="{BB962C8B-B14F-4D97-AF65-F5344CB8AC3E}">
        <p14:creationId xmlns:p14="http://schemas.microsoft.com/office/powerpoint/2010/main" val="3655546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pl-PL"/>
              <a:t>Kliknij, aby edytować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703754D5-2468-45DE-B589-79B0BE81960C}" type="datetimeFigureOut">
              <a:rPr lang="pl-PL" smtClean="0"/>
              <a:t>27.05.2020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B1C9FCA-C871-4BA1-939F-AAFB6D5395A6}" type="slidenum">
              <a:rPr lang="pl-PL" smtClean="0"/>
              <a:t>‹#›</a:t>
            </a:fld>
            <a:endParaRPr lang="pl-PL"/>
          </a:p>
        </p:txBody>
      </p:sp>
    </p:spTree>
    <p:extLst>
      <p:ext uri="{BB962C8B-B14F-4D97-AF65-F5344CB8AC3E}">
        <p14:creationId xmlns:p14="http://schemas.microsoft.com/office/powerpoint/2010/main" val="2852025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703754D5-2468-45DE-B589-79B0BE81960C}" type="datetimeFigureOut">
              <a:rPr lang="pl-PL" smtClean="0"/>
              <a:t>27.05.2020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B1C9FCA-C871-4BA1-939F-AAFB6D5395A6}" type="slidenum">
              <a:rPr lang="pl-PL" smtClean="0"/>
              <a:t>‹#›</a:t>
            </a:fld>
            <a:endParaRPr lang="pl-PL"/>
          </a:p>
        </p:txBody>
      </p:sp>
    </p:spTree>
    <p:extLst>
      <p:ext uri="{BB962C8B-B14F-4D97-AF65-F5344CB8AC3E}">
        <p14:creationId xmlns:p14="http://schemas.microsoft.com/office/powerpoint/2010/main" val="4086508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pl-PL"/>
              <a:t>Kliknij, aby edytować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703754D5-2468-45DE-B589-79B0BE81960C}" type="datetimeFigureOut">
              <a:rPr lang="pl-PL" smtClean="0"/>
              <a:t>27.05.2020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7B1C9FCA-C871-4BA1-939F-AAFB6D5395A6}" type="slidenum">
              <a:rPr lang="pl-PL" smtClean="0"/>
              <a:t>‹#›</a:t>
            </a:fld>
            <a:endParaRPr lang="pl-PL"/>
          </a:p>
        </p:txBody>
      </p:sp>
    </p:spTree>
    <p:extLst>
      <p:ext uri="{BB962C8B-B14F-4D97-AF65-F5344CB8AC3E}">
        <p14:creationId xmlns:p14="http://schemas.microsoft.com/office/powerpoint/2010/main" val="3596225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703754D5-2468-45DE-B589-79B0BE81960C}" type="datetimeFigureOut">
              <a:rPr lang="pl-PL" smtClean="0"/>
              <a:t>27.05.2020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7B1C9FCA-C871-4BA1-939F-AAFB6D5395A6}" type="slidenum">
              <a:rPr lang="pl-PL" smtClean="0"/>
              <a:t>‹#›</a:t>
            </a:fld>
            <a:endParaRPr lang="pl-PL"/>
          </a:p>
        </p:txBody>
      </p:sp>
    </p:spTree>
    <p:extLst>
      <p:ext uri="{BB962C8B-B14F-4D97-AF65-F5344CB8AC3E}">
        <p14:creationId xmlns:p14="http://schemas.microsoft.com/office/powerpoint/2010/main" val="582666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a:t>Kliknij, aby edytować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703754D5-2468-45DE-B589-79B0BE81960C}" type="datetimeFigureOut">
              <a:rPr lang="pl-PL" smtClean="0"/>
              <a:t>27.05.2020</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7B1C9FCA-C871-4BA1-939F-AAFB6D5395A6}" type="slidenum">
              <a:rPr lang="pl-PL" smtClean="0"/>
              <a:t>‹#›</a:t>
            </a:fld>
            <a:endParaRPr lang="pl-PL"/>
          </a:p>
        </p:txBody>
      </p:sp>
    </p:spTree>
    <p:extLst>
      <p:ext uri="{BB962C8B-B14F-4D97-AF65-F5344CB8AC3E}">
        <p14:creationId xmlns:p14="http://schemas.microsoft.com/office/powerpoint/2010/main" val="179646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703754D5-2468-45DE-B589-79B0BE81960C}" type="datetimeFigureOut">
              <a:rPr lang="pl-PL" smtClean="0"/>
              <a:t>27.05.2020</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7B1C9FCA-C871-4BA1-939F-AAFB6D5395A6}" type="slidenum">
              <a:rPr lang="pl-PL" smtClean="0"/>
              <a:t>‹#›</a:t>
            </a:fld>
            <a:endParaRPr lang="pl-PL"/>
          </a:p>
        </p:txBody>
      </p:sp>
    </p:spTree>
    <p:extLst>
      <p:ext uri="{BB962C8B-B14F-4D97-AF65-F5344CB8AC3E}">
        <p14:creationId xmlns:p14="http://schemas.microsoft.com/office/powerpoint/2010/main" val="98422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3754D5-2468-45DE-B589-79B0BE81960C}" type="datetimeFigureOut">
              <a:rPr lang="pl-PL" smtClean="0"/>
              <a:t>27.05.2020</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7B1C9FCA-C871-4BA1-939F-AAFB6D5395A6}" type="slidenum">
              <a:rPr lang="pl-PL" smtClean="0"/>
              <a:t>‹#›</a:t>
            </a:fld>
            <a:endParaRPr lang="pl-PL"/>
          </a:p>
        </p:txBody>
      </p:sp>
    </p:spTree>
    <p:extLst>
      <p:ext uri="{BB962C8B-B14F-4D97-AF65-F5344CB8AC3E}">
        <p14:creationId xmlns:p14="http://schemas.microsoft.com/office/powerpoint/2010/main" val="3043009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pl-PL"/>
              <a:t>Kliknij, aby edytować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703754D5-2468-45DE-B589-79B0BE81960C}" type="datetimeFigureOut">
              <a:rPr lang="pl-PL" smtClean="0"/>
              <a:t>27.05.2020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7B1C9FCA-C871-4BA1-939F-AAFB6D5395A6}" type="slidenum">
              <a:rPr lang="pl-PL" smtClean="0"/>
              <a:t>‹#›</a:t>
            </a:fld>
            <a:endParaRPr lang="pl-PL"/>
          </a:p>
        </p:txBody>
      </p:sp>
    </p:spTree>
    <p:extLst>
      <p:ext uri="{BB962C8B-B14F-4D97-AF65-F5344CB8AC3E}">
        <p14:creationId xmlns:p14="http://schemas.microsoft.com/office/powerpoint/2010/main" val="24125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pl-PL"/>
              <a:t>Kliknij, aby edytować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7B1C9FCA-C871-4BA1-939F-AAFB6D5395A6}" type="slidenum">
              <a:rPr lang="pl-PL" smtClean="0"/>
              <a:t>‹#›</a:t>
            </a:fld>
            <a:endParaRPr lang="pl-PL"/>
          </a:p>
        </p:txBody>
      </p:sp>
      <p:sp>
        <p:nvSpPr>
          <p:cNvPr id="5" name="Date Placeholder 4"/>
          <p:cNvSpPr>
            <a:spLocks noGrp="1"/>
          </p:cNvSpPr>
          <p:nvPr>
            <p:ph type="dt" sz="half" idx="10"/>
          </p:nvPr>
        </p:nvSpPr>
        <p:spPr/>
        <p:txBody>
          <a:bodyPr/>
          <a:lstStyle/>
          <a:p>
            <a:fld id="{703754D5-2468-45DE-B589-79B0BE81960C}" type="datetimeFigureOut">
              <a:rPr lang="pl-PL" smtClean="0"/>
              <a:t>27.05.2020</a:t>
            </a:fld>
            <a:endParaRPr lang="pl-PL"/>
          </a:p>
        </p:txBody>
      </p:sp>
    </p:spTree>
    <p:extLst>
      <p:ext uri="{BB962C8B-B14F-4D97-AF65-F5344CB8AC3E}">
        <p14:creationId xmlns:p14="http://schemas.microsoft.com/office/powerpoint/2010/main" val="3899259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pl-PL"/>
              <a:t>Kliknij, aby edytować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03754D5-2468-45DE-B589-79B0BE81960C}" type="datetimeFigureOut">
              <a:rPr lang="pl-PL" smtClean="0"/>
              <a:t>27.05.2020</a:t>
            </a:fld>
            <a:endParaRPr lang="pl-PL"/>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pl-PL"/>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B1C9FCA-C871-4BA1-939F-AAFB6D5395A6}" type="slidenum">
              <a:rPr lang="pl-PL" smtClean="0"/>
              <a:t>‹#›</a:t>
            </a:fld>
            <a:endParaRPr lang="pl-PL"/>
          </a:p>
        </p:txBody>
      </p:sp>
    </p:spTree>
    <p:extLst>
      <p:ext uri="{BB962C8B-B14F-4D97-AF65-F5344CB8AC3E}">
        <p14:creationId xmlns:p14="http://schemas.microsoft.com/office/powerpoint/2010/main" val="2525802476"/>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busemprzezswiat.pl/temat/wina/"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pPr algn="ctr"/>
            <a:r>
              <a:rPr lang="pl-PL" sz="7200" dirty="0"/>
              <a:t>ATRAKCJE TURYSTYCZNE EUROPY</a:t>
            </a:r>
          </a:p>
        </p:txBody>
      </p:sp>
      <p:sp>
        <p:nvSpPr>
          <p:cNvPr id="3" name="Podtytuł 2"/>
          <p:cNvSpPr>
            <a:spLocks noGrp="1"/>
          </p:cNvSpPr>
          <p:nvPr>
            <p:ph type="subTitle" idx="1"/>
          </p:nvPr>
        </p:nvSpPr>
        <p:spPr/>
        <p:txBody>
          <a:bodyPr/>
          <a:lstStyle/>
          <a:p>
            <a:endParaRPr lang="pl-PL"/>
          </a:p>
        </p:txBody>
      </p:sp>
    </p:spTree>
    <p:extLst>
      <p:ext uri="{BB962C8B-B14F-4D97-AF65-F5344CB8AC3E}">
        <p14:creationId xmlns:p14="http://schemas.microsoft.com/office/powerpoint/2010/main" val="30920021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normAutofit fontScale="90000"/>
          </a:bodyPr>
          <a:lstStyle/>
          <a:p>
            <a:pPr algn="ctr" fontAlgn="base"/>
            <a:r>
              <a:rPr lang="pl-PL" sz="2200" dirty="0"/>
              <a:t>Szwajcaria to kraj bez stolicy </a:t>
            </a:r>
            <a:br>
              <a:rPr lang="pl-PL" sz="2200" dirty="0"/>
            </a:br>
            <a:r>
              <a:rPr lang="pl-PL" sz="2200" dirty="0"/>
              <a:t>Szwajcaria oficjalnie nie ma stolicy. Siedziba rządu znajduje się w Bernie, przez co właśnie to miejsce uznawane jest za miasto stołeczne. W rzeczywistości Berno to jest jednym z 26 kantonów.</a:t>
            </a:r>
            <a:r>
              <a:rPr lang="pl-PL" dirty="0"/>
              <a:t>  </a:t>
            </a:r>
            <a:endParaRPr lang="pl-PL" b="0" i="0" dirty="0">
              <a:effectLst/>
            </a:endParaRPr>
          </a:p>
        </p:txBody>
      </p:sp>
      <p:pic>
        <p:nvPicPr>
          <p:cNvPr id="6" name="Symbol zastępczy zawartości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857117" y="2343955"/>
            <a:ext cx="7702842" cy="4340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851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fontAlgn="base"/>
            <a:r>
              <a:rPr lang="pl-PL" sz="3100" dirty="0"/>
              <a:t>Jest to jeden z najbardziej górzystych krajów świata. Są tu 24 szczyty o wysokości 4 tysięcy metrów</a:t>
            </a:r>
            <a:r>
              <a:rPr lang="pl-PL" dirty="0"/>
              <a:t>. </a:t>
            </a:r>
            <a:endParaRPr lang="pl-PL" b="0" i="0" dirty="0">
              <a:effectLst/>
            </a:endParaRPr>
          </a:p>
        </p:txBody>
      </p:sp>
      <p:pic>
        <p:nvPicPr>
          <p:cNvPr id="5" name="Symbol zastępczy zawartości 4"/>
          <p:cNvPicPr>
            <a:picLocks noGrp="1" noChangeAspect="1"/>
          </p:cNvPicPr>
          <p:nvPr>
            <p:ph idx="1"/>
          </p:nvPr>
        </p:nvPicPr>
        <p:blipFill>
          <a:blip r:embed="rId2"/>
          <a:stretch>
            <a:fillRect/>
          </a:stretch>
        </p:blipFill>
        <p:spPr>
          <a:xfrm>
            <a:off x="1596980" y="2098019"/>
            <a:ext cx="7559899" cy="4481940"/>
          </a:xfrm>
          <a:prstGeom prst="rect">
            <a:avLst/>
          </a:prstGeom>
        </p:spPr>
      </p:pic>
    </p:spTree>
    <p:extLst>
      <p:ext uri="{BB962C8B-B14F-4D97-AF65-F5344CB8AC3E}">
        <p14:creationId xmlns:p14="http://schemas.microsoft.com/office/powerpoint/2010/main" val="4210945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77334" y="609600"/>
            <a:ext cx="8596668" cy="1837386"/>
          </a:xfrm>
        </p:spPr>
        <p:txBody>
          <a:bodyPr>
            <a:normAutofit fontScale="90000"/>
          </a:bodyPr>
          <a:lstStyle/>
          <a:p>
            <a:pPr algn="ctr" fontAlgn="base"/>
            <a:r>
              <a:rPr lang="pl-PL" sz="2200" dirty="0"/>
              <a:t>Słynne szwajcarskie scyzoryki wymyślono, ponieważ karabin używany przez szwajcarską armię pod koniec XIX w. wymagał śrubokrętu do rozłożenia. </a:t>
            </a:r>
            <a:br>
              <a:rPr lang="pl-PL" sz="2200" dirty="0"/>
            </a:br>
            <a:r>
              <a:rPr lang="pl-PL" sz="2200" dirty="0"/>
              <a:t>Zegarki słyną z tego, że mają niezawodne mechanizmy. Są tak dobre, że wymyślono powiedzenie ,,Chodzić jak w szwajcarskim zegarku”.</a:t>
            </a:r>
            <a:r>
              <a:rPr lang="pl-PL" sz="2000" dirty="0"/>
              <a:t> </a:t>
            </a:r>
            <a:endParaRPr lang="pl-PL" sz="2000" b="0" i="0" dirty="0">
              <a:effectLst/>
            </a:endParaRPr>
          </a:p>
        </p:txBody>
      </p:sp>
      <p:pic>
        <p:nvPicPr>
          <p:cNvPr id="4" name="Symbol zastępczy zawartości 3"/>
          <p:cNvPicPr>
            <a:picLocks noGrp="1" noChangeAspect="1"/>
          </p:cNvPicPr>
          <p:nvPr>
            <p:ph idx="1"/>
          </p:nvPr>
        </p:nvPicPr>
        <p:blipFill>
          <a:blip r:embed="rId2"/>
          <a:stretch>
            <a:fillRect/>
          </a:stretch>
        </p:blipFill>
        <p:spPr>
          <a:xfrm>
            <a:off x="3175342" y="2572712"/>
            <a:ext cx="3600652" cy="3881437"/>
          </a:xfrm>
          <a:prstGeom prst="rect">
            <a:avLst/>
          </a:prstGeom>
        </p:spPr>
      </p:pic>
    </p:spTree>
    <p:extLst>
      <p:ext uri="{BB962C8B-B14F-4D97-AF65-F5344CB8AC3E}">
        <p14:creationId xmlns:p14="http://schemas.microsoft.com/office/powerpoint/2010/main" val="1359944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77334" y="609600"/>
            <a:ext cx="8596668" cy="897228"/>
          </a:xfrm>
        </p:spPr>
        <p:txBody>
          <a:bodyPr>
            <a:noAutofit/>
          </a:bodyPr>
          <a:lstStyle/>
          <a:p>
            <a:pPr algn="ctr" fontAlgn="base"/>
            <a:r>
              <a:rPr lang="pl-PL" sz="2400" dirty="0"/>
              <a:t>Szwajcaria posiada największy pod względem przepływu wody wodospad w Europy. </a:t>
            </a:r>
            <a:br>
              <a:rPr lang="pl-PL" sz="2400" dirty="0"/>
            </a:br>
            <a:r>
              <a:rPr lang="pl-PL" sz="2400" dirty="0"/>
              <a:t>Nazywa się </a:t>
            </a:r>
            <a:r>
              <a:rPr lang="pl-PL" sz="2400" dirty="0" err="1"/>
              <a:t>Rheinfall</a:t>
            </a:r>
            <a:br>
              <a:rPr lang="pl-PL" sz="2400" dirty="0"/>
            </a:br>
            <a:r>
              <a:rPr lang="pl-PL" sz="2400" dirty="0"/>
              <a:t>Woda w Szwajcarii jest tak czysta że można ją pić nawet prosto z rzeki</a:t>
            </a:r>
            <a:endParaRPr lang="pl-PL" sz="2400" b="0" i="0" dirty="0">
              <a:effectLst/>
            </a:endParaRPr>
          </a:p>
        </p:txBody>
      </p:sp>
      <p:pic>
        <p:nvPicPr>
          <p:cNvPr id="4" name="Symbol zastępczy zawartości 3"/>
          <p:cNvPicPr>
            <a:picLocks noGrp="1" noChangeAspect="1"/>
          </p:cNvPicPr>
          <p:nvPr>
            <p:ph idx="1"/>
          </p:nvPr>
        </p:nvPicPr>
        <p:blipFill>
          <a:blip r:embed="rId2"/>
          <a:stretch>
            <a:fillRect/>
          </a:stretch>
        </p:blipFill>
        <p:spPr>
          <a:xfrm>
            <a:off x="1468191" y="2555282"/>
            <a:ext cx="6555348" cy="4167489"/>
          </a:xfrm>
          <a:prstGeom prst="rect">
            <a:avLst/>
          </a:prstGeom>
        </p:spPr>
      </p:pic>
    </p:spTree>
    <p:extLst>
      <p:ext uri="{BB962C8B-B14F-4D97-AF65-F5344CB8AC3E}">
        <p14:creationId xmlns:p14="http://schemas.microsoft.com/office/powerpoint/2010/main" val="158790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fontAlgn="base"/>
            <a:r>
              <a:rPr lang="pl-PL" sz="2400" dirty="0"/>
              <a:t>W Szwajcarii jest 300 tysięcy bunkrów, które mogą pomieścić 9 milionów ludzi, czyli o 1,5 mln więcej niż wynosi liczba mieszkańców tego kraju. </a:t>
            </a:r>
            <a:endParaRPr lang="pl-PL" sz="2400" b="0" i="0" dirty="0">
              <a:effectLst/>
            </a:endParaRPr>
          </a:p>
        </p:txBody>
      </p:sp>
      <p:pic>
        <p:nvPicPr>
          <p:cNvPr id="4" name="Symbol zastępczy zawartości 3"/>
          <p:cNvPicPr>
            <a:picLocks noGrp="1" noChangeAspect="1"/>
          </p:cNvPicPr>
          <p:nvPr>
            <p:ph idx="1"/>
          </p:nvPr>
        </p:nvPicPr>
        <p:blipFill>
          <a:blip r:embed="rId2"/>
          <a:stretch>
            <a:fillRect/>
          </a:stretch>
        </p:blipFill>
        <p:spPr>
          <a:xfrm>
            <a:off x="1439150" y="1930399"/>
            <a:ext cx="7681902" cy="4715099"/>
          </a:xfrm>
          <a:prstGeom prst="rect">
            <a:avLst/>
          </a:prstGeom>
        </p:spPr>
      </p:pic>
    </p:spTree>
    <p:extLst>
      <p:ext uri="{BB962C8B-B14F-4D97-AF65-F5344CB8AC3E}">
        <p14:creationId xmlns:p14="http://schemas.microsoft.com/office/powerpoint/2010/main" val="2411818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fontAlgn="base"/>
            <a:r>
              <a:rPr lang="pl-PL" sz="3100" dirty="0"/>
              <a:t>Flaga Szwajcarii, jako jedna z dwóch na świecie. Ma kwadratowy kształt. Druga jest flaga Watykanu</a:t>
            </a:r>
            <a:r>
              <a:rPr lang="pl-PL" dirty="0"/>
              <a:t>. </a:t>
            </a:r>
            <a:endParaRPr lang="pl-PL" b="0" i="0" dirty="0">
              <a:effectLst/>
            </a:endParaRPr>
          </a:p>
        </p:txBody>
      </p:sp>
      <p:sp>
        <p:nvSpPr>
          <p:cNvPr id="3" name="Symbol zastępczy zawartości 2"/>
          <p:cNvSpPr>
            <a:spLocks noGrp="1"/>
          </p:cNvSpPr>
          <p:nvPr>
            <p:ph idx="1"/>
          </p:nvPr>
        </p:nvSpPr>
        <p:spPr/>
        <p:txBody>
          <a:bodyPr/>
          <a:lstStyle/>
          <a:p>
            <a:endParaRPr lang="pl-PL"/>
          </a:p>
        </p:txBody>
      </p:sp>
      <p:pic>
        <p:nvPicPr>
          <p:cNvPr id="4" name="Obraz 3"/>
          <p:cNvPicPr>
            <a:picLocks noChangeAspect="1"/>
          </p:cNvPicPr>
          <p:nvPr/>
        </p:nvPicPr>
        <p:blipFill>
          <a:blip r:embed="rId2"/>
          <a:stretch>
            <a:fillRect/>
          </a:stretch>
        </p:blipFill>
        <p:spPr>
          <a:xfrm>
            <a:off x="1360133" y="1930400"/>
            <a:ext cx="7231070" cy="4580699"/>
          </a:xfrm>
          <a:prstGeom prst="rect">
            <a:avLst/>
          </a:prstGeom>
        </p:spPr>
      </p:pic>
    </p:spTree>
    <p:extLst>
      <p:ext uri="{BB962C8B-B14F-4D97-AF65-F5344CB8AC3E}">
        <p14:creationId xmlns:p14="http://schemas.microsoft.com/office/powerpoint/2010/main" val="1802728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a:t>W Szwajcarii jest 1500 jezior, a odstępy między nimi nie przekraczają 10 km</a:t>
            </a:r>
          </a:p>
        </p:txBody>
      </p:sp>
      <p:sp>
        <p:nvSpPr>
          <p:cNvPr id="3" name="Symbol zastępczy zawartości 2"/>
          <p:cNvSpPr>
            <a:spLocks noGrp="1"/>
          </p:cNvSpPr>
          <p:nvPr>
            <p:ph idx="1"/>
          </p:nvPr>
        </p:nvSpPr>
        <p:spPr/>
        <p:txBody>
          <a:bodyPr/>
          <a:lstStyle/>
          <a:p>
            <a:endParaRPr lang="pl-PL"/>
          </a:p>
        </p:txBody>
      </p:sp>
      <p:pic>
        <p:nvPicPr>
          <p:cNvPr id="4" name="Obraz 3"/>
          <p:cNvPicPr>
            <a:picLocks noChangeAspect="1"/>
          </p:cNvPicPr>
          <p:nvPr/>
        </p:nvPicPr>
        <p:blipFill>
          <a:blip r:embed="rId2"/>
          <a:stretch>
            <a:fillRect/>
          </a:stretch>
        </p:blipFill>
        <p:spPr>
          <a:xfrm>
            <a:off x="1075050" y="1930400"/>
            <a:ext cx="7619323" cy="4836508"/>
          </a:xfrm>
          <a:prstGeom prst="rect">
            <a:avLst/>
          </a:prstGeom>
        </p:spPr>
      </p:pic>
    </p:spTree>
    <p:extLst>
      <p:ext uri="{BB962C8B-B14F-4D97-AF65-F5344CB8AC3E}">
        <p14:creationId xmlns:p14="http://schemas.microsoft.com/office/powerpoint/2010/main" val="3550604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fontAlgn="base"/>
            <a:r>
              <a:rPr lang="pl-PL" sz="2400" dirty="0"/>
              <a:t>Obowiązkowo należy spróbować Fondue. To jeden z największych szwajcarskich przysmaków – robi się go ze stopionego śmierdzącego sera i białego </a:t>
            </a:r>
            <a:r>
              <a:rPr lang="pl-PL" sz="2400" u="sng" dirty="0">
                <a:hlinkClick r:id="rId2"/>
              </a:rPr>
              <a:t>wina</a:t>
            </a:r>
            <a:r>
              <a:rPr lang="pl-PL" sz="2400" dirty="0"/>
              <a:t>. </a:t>
            </a:r>
            <a:endParaRPr lang="pl-PL" sz="2400" b="0" i="0" dirty="0">
              <a:effectLst/>
            </a:endParaRPr>
          </a:p>
        </p:txBody>
      </p:sp>
      <p:pic>
        <p:nvPicPr>
          <p:cNvPr id="4" name="Symbol zastępczy zawartości 3"/>
          <p:cNvPicPr>
            <a:picLocks noGrp="1" noChangeAspect="1"/>
          </p:cNvPicPr>
          <p:nvPr>
            <p:ph idx="1"/>
          </p:nvPr>
        </p:nvPicPr>
        <p:blipFill>
          <a:blip r:embed="rId3"/>
          <a:stretch>
            <a:fillRect/>
          </a:stretch>
        </p:blipFill>
        <p:spPr>
          <a:xfrm>
            <a:off x="980594" y="1823181"/>
            <a:ext cx="7990148" cy="4847357"/>
          </a:xfrm>
          <a:prstGeom prst="rect">
            <a:avLst/>
          </a:prstGeom>
        </p:spPr>
      </p:pic>
    </p:spTree>
    <p:extLst>
      <p:ext uri="{BB962C8B-B14F-4D97-AF65-F5344CB8AC3E}">
        <p14:creationId xmlns:p14="http://schemas.microsoft.com/office/powerpoint/2010/main" val="4012183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a:t>Dla tych którzy nie lubią sera może być czekolada</a:t>
            </a:r>
          </a:p>
        </p:txBody>
      </p:sp>
      <p:pic>
        <p:nvPicPr>
          <p:cNvPr id="4" name="Symbol zastępczy zawartości 3"/>
          <p:cNvPicPr>
            <a:picLocks noGrp="1" noChangeAspect="1"/>
          </p:cNvPicPr>
          <p:nvPr>
            <p:ph idx="1"/>
          </p:nvPr>
        </p:nvPicPr>
        <p:blipFill>
          <a:blip r:embed="rId2"/>
          <a:stretch>
            <a:fillRect/>
          </a:stretch>
        </p:blipFill>
        <p:spPr>
          <a:xfrm>
            <a:off x="1408220" y="1930400"/>
            <a:ext cx="7134896" cy="4663330"/>
          </a:xfrm>
          <a:prstGeom prst="rect">
            <a:avLst/>
          </a:prstGeom>
        </p:spPr>
      </p:pic>
    </p:spTree>
    <p:extLst>
      <p:ext uri="{BB962C8B-B14F-4D97-AF65-F5344CB8AC3E}">
        <p14:creationId xmlns:p14="http://schemas.microsoft.com/office/powerpoint/2010/main" val="3694037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rmAutofit/>
          </a:bodyPr>
          <a:lstStyle/>
          <a:p>
            <a:r>
              <a:rPr lang="pl-PL" sz="4000" dirty="0"/>
              <a:t>       </a:t>
            </a:r>
            <a:r>
              <a:rPr lang="pl-PL" sz="6000" dirty="0"/>
              <a:t>Hiszpania</a:t>
            </a:r>
          </a:p>
        </p:txBody>
      </p:sp>
      <p:pic>
        <p:nvPicPr>
          <p:cNvPr id="6" name="Picture 8" descr="Flaga Hiszpania 150x90 cm Hiszpanii Spain Spanien 5066825705 ..."/>
          <p:cNvPicPr>
            <a:picLocks noGrp="1" noChangeAspect="1" noChangeArrowheads="1"/>
          </p:cNvPicPr>
          <p:nvPr>
            <p:ph idx="1"/>
          </p:nvPr>
        </p:nvPicPr>
        <p:blipFill>
          <a:blip r:embed="rId2" cstate="print"/>
          <a:srcRect/>
          <a:stretch>
            <a:fillRect/>
          </a:stretch>
        </p:blipFill>
        <p:spPr bwMode="auto">
          <a:xfrm>
            <a:off x="1712890" y="1930401"/>
            <a:ext cx="6077063" cy="4688360"/>
          </a:xfrm>
          <a:prstGeom prst="rect">
            <a:avLst/>
          </a:prstGeom>
          <a:noFill/>
        </p:spPr>
      </p:pic>
    </p:spTree>
    <p:extLst>
      <p:ext uri="{BB962C8B-B14F-4D97-AF65-F5344CB8AC3E}">
        <p14:creationId xmlns:p14="http://schemas.microsoft.com/office/powerpoint/2010/main" val="585645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EA136CBE-80E9-480E-B814-B7E7477685CE}"/>
              </a:ext>
            </a:extLst>
          </p:cNvPr>
          <p:cNvPicPr>
            <a:picLocks noChangeAspect="1"/>
          </p:cNvPicPr>
          <p:nvPr/>
        </p:nvPicPr>
        <p:blipFill>
          <a:blip r:embed="rId2"/>
          <a:stretch>
            <a:fillRect/>
          </a:stretch>
        </p:blipFill>
        <p:spPr>
          <a:xfrm>
            <a:off x="7967063" y="1600200"/>
            <a:ext cx="1884448" cy="2492656"/>
          </a:xfrm>
          <a:prstGeom prst="rect">
            <a:avLst/>
          </a:prstGeom>
        </p:spPr>
      </p:pic>
      <p:sp>
        <p:nvSpPr>
          <p:cNvPr id="2" name="Tytuł 1">
            <a:extLst>
              <a:ext uri="{FF2B5EF4-FFF2-40B4-BE49-F238E27FC236}">
                <a16:creationId xmlns:a16="http://schemas.microsoft.com/office/drawing/2014/main" id="{1EB3D209-0AB3-44DD-BD5B-1445CE2BF4D7}"/>
              </a:ext>
            </a:extLst>
          </p:cNvPr>
          <p:cNvSpPr>
            <a:spLocks noGrp="1"/>
          </p:cNvSpPr>
          <p:nvPr>
            <p:ph type="ctrTitle"/>
          </p:nvPr>
        </p:nvSpPr>
        <p:spPr>
          <a:xfrm>
            <a:off x="1524000" y="459909"/>
            <a:ext cx="9144000" cy="1140291"/>
          </a:xfrm>
        </p:spPr>
        <p:txBody>
          <a:bodyPr/>
          <a:lstStyle/>
          <a:p>
            <a:r>
              <a:rPr lang="pl-PL" dirty="0">
                <a:solidFill>
                  <a:schemeClr val="accent2">
                    <a:lumMod val="50000"/>
                  </a:schemeClr>
                </a:solidFill>
              </a:rPr>
              <a:t>Chorwacja</a:t>
            </a:r>
          </a:p>
        </p:txBody>
      </p:sp>
      <p:pic>
        <p:nvPicPr>
          <p:cNvPr id="5" name="Obraz 4">
            <a:extLst>
              <a:ext uri="{FF2B5EF4-FFF2-40B4-BE49-F238E27FC236}">
                <a16:creationId xmlns:a16="http://schemas.microsoft.com/office/drawing/2014/main" id="{F9ED8C42-1A45-4B3C-B557-9C60D25AD393}"/>
              </a:ext>
            </a:extLst>
          </p:cNvPr>
          <p:cNvPicPr>
            <a:picLocks noChangeAspect="1"/>
          </p:cNvPicPr>
          <p:nvPr/>
        </p:nvPicPr>
        <p:blipFill>
          <a:blip r:embed="rId3"/>
          <a:stretch>
            <a:fillRect/>
          </a:stretch>
        </p:blipFill>
        <p:spPr>
          <a:xfrm>
            <a:off x="643302" y="1837298"/>
            <a:ext cx="7323761" cy="3814949"/>
          </a:xfrm>
          <a:prstGeom prst="rect">
            <a:avLst/>
          </a:prstGeom>
        </p:spPr>
      </p:pic>
    </p:spTree>
    <p:extLst>
      <p:ext uri="{BB962C8B-B14F-4D97-AF65-F5344CB8AC3E}">
        <p14:creationId xmlns:p14="http://schemas.microsoft.com/office/powerpoint/2010/main" val="2521251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063552" y="260648"/>
            <a:ext cx="7488832" cy="1008112"/>
          </a:xfrm>
          <a:ln/>
        </p:spPr>
        <p:style>
          <a:lnRef idx="1">
            <a:schemeClr val="accent1"/>
          </a:lnRef>
          <a:fillRef idx="2">
            <a:schemeClr val="accent1"/>
          </a:fillRef>
          <a:effectRef idx="1">
            <a:schemeClr val="accent1"/>
          </a:effectRef>
          <a:fontRef idx="minor">
            <a:schemeClr val="dk1"/>
          </a:fontRef>
        </p:style>
        <p:txBody>
          <a:bodyPr>
            <a:normAutofit/>
          </a:bodyPr>
          <a:lstStyle/>
          <a:p>
            <a:r>
              <a:rPr lang="pl-PL" sz="48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SAGRADA FAMILIA</a:t>
            </a:r>
            <a:endParaRPr lang="pl-PL" sz="4800" dirty="0">
              <a:solidFill>
                <a:schemeClr val="accent1">
                  <a:lumMod val="20000"/>
                  <a:lumOff val="80000"/>
                </a:schemeClr>
              </a:solidFill>
            </a:endParaRPr>
          </a:p>
        </p:txBody>
      </p:sp>
      <p:pic>
        <p:nvPicPr>
          <p:cNvPr id="63504" name="Picture 16" descr="Sagrada Familia - wnętrze, atrakcje i ceny biletów"/>
          <p:cNvPicPr>
            <a:picLocks noChangeAspect="1" noChangeArrowheads="1"/>
          </p:cNvPicPr>
          <p:nvPr/>
        </p:nvPicPr>
        <p:blipFill>
          <a:blip r:embed="rId2" cstate="print"/>
          <a:srcRect/>
          <a:stretch>
            <a:fillRect/>
          </a:stretch>
        </p:blipFill>
        <p:spPr bwMode="auto">
          <a:xfrm>
            <a:off x="6528048" y="1700808"/>
            <a:ext cx="3241914" cy="2026196"/>
          </a:xfrm>
          <a:prstGeom prst="rect">
            <a:avLst/>
          </a:prstGeom>
          <a:ln>
            <a:noFill/>
          </a:ln>
          <a:effectLst>
            <a:outerShdw blurRad="292100" dist="139700" dir="2700000" algn="tl" rotWithShape="0">
              <a:srgbClr val="333333">
                <a:alpha val="65000"/>
              </a:srgbClr>
            </a:outerShdw>
          </a:effectLst>
        </p:spPr>
      </p:pic>
      <p:pic>
        <p:nvPicPr>
          <p:cNvPr id="63506" name="Picture 18" descr="Budowa barcelońskiej bazyliki Sagrada Familia zalegalizowana ..."/>
          <p:cNvPicPr>
            <a:picLocks noChangeAspect="1" noChangeArrowheads="1"/>
          </p:cNvPicPr>
          <p:nvPr/>
        </p:nvPicPr>
        <p:blipFill>
          <a:blip r:embed="rId3" cstate="print"/>
          <a:srcRect/>
          <a:stretch>
            <a:fillRect/>
          </a:stretch>
        </p:blipFill>
        <p:spPr bwMode="auto">
          <a:xfrm>
            <a:off x="1847528" y="4117645"/>
            <a:ext cx="3960440" cy="2231518"/>
          </a:xfrm>
          <a:prstGeom prst="rect">
            <a:avLst/>
          </a:prstGeom>
          <a:ln>
            <a:noFill/>
          </a:ln>
          <a:effectLst>
            <a:outerShdw blurRad="292100" dist="139700" dir="2700000" algn="tl" rotWithShape="0">
              <a:srgbClr val="333333">
                <a:alpha val="65000"/>
              </a:srgbClr>
            </a:outerShdw>
          </a:effectLst>
        </p:spPr>
      </p:pic>
      <p:sp>
        <p:nvSpPr>
          <p:cNvPr id="12" name="Prostokąt 11"/>
          <p:cNvSpPr/>
          <p:nvPr/>
        </p:nvSpPr>
        <p:spPr>
          <a:xfrm>
            <a:off x="1775520" y="1772816"/>
            <a:ext cx="4572000" cy="1631216"/>
          </a:xfrm>
          <a:prstGeom prst="rect">
            <a:avLst/>
          </a:prstGeom>
        </p:spPr>
        <p:txBody>
          <a:bodyPr wrap="square">
            <a:spAutoFit/>
          </a:bodyPr>
          <a:lstStyle/>
          <a:p>
            <a:r>
              <a:rPr lang="pl-PL" dirty="0"/>
              <a:t> </a:t>
            </a:r>
            <a:r>
              <a:rPr lang="pl-PL" sz="2000" dirty="0"/>
              <a:t>Sagrada Familia to secesyjny kościół, znajduje się w Barcelonie. Jego budowę rozpoczęto 19 marca 1882 roku. Zbudowany w stylu secesyjnym . Jest o wysokości 172 metrów</a:t>
            </a:r>
            <a:r>
              <a:rPr lang="pl-PL" dirty="0"/>
              <a:t>. </a:t>
            </a:r>
          </a:p>
        </p:txBody>
      </p:sp>
      <p:sp>
        <p:nvSpPr>
          <p:cNvPr id="13" name="Prostokąt 12"/>
          <p:cNvSpPr/>
          <p:nvPr/>
        </p:nvSpPr>
        <p:spPr>
          <a:xfrm>
            <a:off x="6312024" y="4581129"/>
            <a:ext cx="3240360" cy="646331"/>
          </a:xfrm>
          <a:prstGeom prst="rect">
            <a:avLst/>
          </a:prstGeom>
        </p:spPr>
        <p:txBody>
          <a:bodyPr wrap="square">
            <a:spAutoFit/>
          </a:bodyPr>
          <a:lstStyle/>
          <a:p>
            <a:r>
              <a:rPr lang="pl-PL" dirty="0"/>
              <a:t>Rocznie odwiedza go ponad trzy miliony turystów.</a:t>
            </a:r>
          </a:p>
        </p:txBody>
      </p:sp>
    </p:spTree>
    <p:extLst>
      <p:ext uri="{BB962C8B-B14F-4D97-AF65-F5344CB8AC3E}">
        <p14:creationId xmlns:p14="http://schemas.microsoft.com/office/powerpoint/2010/main" val="20753450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063552" y="260648"/>
            <a:ext cx="7467600" cy="648072"/>
          </a:xfrm>
        </p:spPr>
        <p:style>
          <a:lnRef idx="1">
            <a:schemeClr val="accent1"/>
          </a:lnRef>
          <a:fillRef idx="2">
            <a:schemeClr val="accent1"/>
          </a:fillRef>
          <a:effectRef idx="1">
            <a:schemeClr val="accent1"/>
          </a:effectRef>
          <a:fontRef idx="minor">
            <a:schemeClr val="dk1"/>
          </a:fontRef>
        </p:style>
        <p:txBody>
          <a:bodyPr>
            <a:noAutofit/>
          </a:bodyPr>
          <a:lstStyle/>
          <a:p>
            <a:r>
              <a:rPr lang="pl-PL" sz="3200" dirty="0"/>
              <a:t>   </a:t>
            </a:r>
            <a:r>
              <a:rPr lang="pl-PL"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MIASTECZKO SZTUKI I NAUKI</a:t>
            </a:r>
            <a:endParaRPr lang="pl-PL" sz="3200" dirty="0"/>
          </a:p>
        </p:txBody>
      </p:sp>
      <p:pic>
        <p:nvPicPr>
          <p:cNvPr id="64514" name="Picture 2" descr="Walencja - Miasteczko Sztuki i Nauki - zdjęcia"/>
          <p:cNvPicPr>
            <a:picLocks noChangeAspect="1" noChangeArrowheads="1"/>
          </p:cNvPicPr>
          <p:nvPr/>
        </p:nvPicPr>
        <p:blipFill>
          <a:blip r:embed="rId2" cstate="print"/>
          <a:srcRect/>
          <a:stretch>
            <a:fillRect/>
          </a:stretch>
        </p:blipFill>
        <p:spPr bwMode="auto">
          <a:xfrm>
            <a:off x="2135561" y="1268761"/>
            <a:ext cx="3349117" cy="2367931"/>
          </a:xfrm>
          <a:prstGeom prst="rect">
            <a:avLst/>
          </a:prstGeom>
          <a:ln>
            <a:noFill/>
          </a:ln>
          <a:effectLst>
            <a:outerShdw blurRad="292100" dist="139700" dir="2700000" algn="tl" rotWithShape="0">
              <a:srgbClr val="333333">
                <a:alpha val="65000"/>
              </a:srgbClr>
            </a:outerShdw>
          </a:effectLst>
        </p:spPr>
      </p:pic>
      <p:pic>
        <p:nvPicPr>
          <p:cNvPr id="64516" name="Picture 4" descr="MIASTO SZTUKI I NAUKI (Walencja) - Oceanarium i inne atrakcje!"/>
          <p:cNvPicPr>
            <a:picLocks noChangeAspect="1" noChangeArrowheads="1"/>
          </p:cNvPicPr>
          <p:nvPr/>
        </p:nvPicPr>
        <p:blipFill>
          <a:blip r:embed="rId3" cstate="print"/>
          <a:srcRect/>
          <a:stretch>
            <a:fillRect/>
          </a:stretch>
        </p:blipFill>
        <p:spPr bwMode="auto">
          <a:xfrm>
            <a:off x="2495601" y="4332160"/>
            <a:ext cx="4896544" cy="2240170"/>
          </a:xfrm>
          <a:prstGeom prst="rect">
            <a:avLst/>
          </a:prstGeom>
          <a:ln>
            <a:noFill/>
          </a:ln>
          <a:effectLst>
            <a:outerShdw blurRad="292100" dist="139700" dir="2700000" algn="tl" rotWithShape="0">
              <a:srgbClr val="333333">
                <a:alpha val="65000"/>
              </a:srgbClr>
            </a:outerShdw>
          </a:effectLst>
        </p:spPr>
      </p:pic>
      <p:sp>
        <p:nvSpPr>
          <p:cNvPr id="5" name="Prostokąt 4"/>
          <p:cNvSpPr/>
          <p:nvPr/>
        </p:nvSpPr>
        <p:spPr>
          <a:xfrm>
            <a:off x="5663952" y="1268761"/>
            <a:ext cx="4464496" cy="1200329"/>
          </a:xfrm>
          <a:prstGeom prst="rect">
            <a:avLst/>
          </a:prstGeom>
        </p:spPr>
        <p:txBody>
          <a:bodyPr wrap="square">
            <a:spAutoFit/>
          </a:bodyPr>
          <a:lstStyle/>
          <a:p>
            <a:r>
              <a:rPr lang="pl-PL" dirty="0"/>
              <a:t>Miasto Sztuki i Nauki to kompleks futurystycznej architektury przedstawiony w formie małego, nowoczesnego miasteczka.</a:t>
            </a:r>
          </a:p>
        </p:txBody>
      </p:sp>
      <p:sp>
        <p:nvSpPr>
          <p:cNvPr id="6" name="Prostokąt 5"/>
          <p:cNvSpPr/>
          <p:nvPr/>
        </p:nvSpPr>
        <p:spPr>
          <a:xfrm>
            <a:off x="5807968" y="2492896"/>
            <a:ext cx="3240360" cy="1754326"/>
          </a:xfrm>
          <a:prstGeom prst="rect">
            <a:avLst/>
          </a:prstGeom>
        </p:spPr>
        <p:txBody>
          <a:bodyPr wrap="square">
            <a:spAutoFit/>
          </a:bodyPr>
          <a:lstStyle/>
          <a:p>
            <a:r>
              <a:rPr lang="pl-PL" dirty="0"/>
              <a:t>Położone jest w południowej części Walencji o łącznej powierzchni około 350 tys.  </a:t>
            </a:r>
            <a:r>
              <a:rPr lang="pl-PL" dirty="0" err="1"/>
              <a:t>m²</a:t>
            </a:r>
            <a:r>
              <a:rPr lang="pl-PL" dirty="0"/>
              <a:t>. W środku znajdziemy mnóstwo atrakcji do zwiedzania takich jak:</a:t>
            </a:r>
          </a:p>
        </p:txBody>
      </p:sp>
    </p:spTree>
    <p:extLst>
      <p:ext uri="{BB962C8B-B14F-4D97-AF65-F5344CB8AC3E}">
        <p14:creationId xmlns:p14="http://schemas.microsoft.com/office/powerpoint/2010/main" val="415941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5879976" y="1"/>
            <a:ext cx="4464496"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pl-PL" sz="3600" b="1" dirty="0"/>
              <a:t>Oceanarium</a:t>
            </a:r>
            <a:r>
              <a:rPr lang="pl-PL" b="1" dirty="0"/>
              <a:t> </a:t>
            </a:r>
            <a:r>
              <a:rPr lang="pl-PL" sz="3600" b="1" dirty="0" err="1"/>
              <a:t>L’Oceanográfic</a:t>
            </a:r>
            <a:endParaRPr lang="pl-PL" sz="3600" dirty="0"/>
          </a:p>
        </p:txBody>
      </p:sp>
      <p:sp>
        <p:nvSpPr>
          <p:cNvPr id="4" name="Prostokąt 3"/>
          <p:cNvSpPr/>
          <p:nvPr/>
        </p:nvSpPr>
        <p:spPr>
          <a:xfrm>
            <a:off x="1524000" y="188641"/>
            <a:ext cx="4644008" cy="2585323"/>
          </a:xfrm>
          <a:prstGeom prst="rect">
            <a:avLst/>
          </a:prstGeom>
        </p:spPr>
        <p:txBody>
          <a:bodyPr wrap="square">
            <a:spAutoFit/>
          </a:bodyPr>
          <a:lstStyle/>
          <a:p>
            <a:r>
              <a:rPr lang="pl-PL" dirty="0"/>
              <a:t>Jest to </a:t>
            </a:r>
            <a:r>
              <a:rPr lang="pl-PL" b="1" dirty="0"/>
              <a:t>największe w Europie oceanarium</a:t>
            </a:r>
            <a:r>
              <a:rPr lang="pl-PL" dirty="0"/>
              <a:t>, składające się z kilku obiektów. W każdym z nich przedstawione są ekosystemy mórz i oceanów świata. Znajdziemy tu prawie 50 tys. ryb i innych stworzeń morskich z 500 różnych gatunków świata. Jest to atrakcja dla osób w każdym wieku, zarówno młodych jak i starszych czy rodzin z dziećmi.</a:t>
            </a:r>
          </a:p>
        </p:txBody>
      </p:sp>
      <p:pic>
        <p:nvPicPr>
          <p:cNvPr id="65538" name="Picture 2" descr="10 września, 2012: Oceanografic | Erasmusowy blog Walencja ..."/>
          <p:cNvPicPr>
            <a:picLocks noChangeAspect="1" noChangeArrowheads="1"/>
          </p:cNvPicPr>
          <p:nvPr/>
        </p:nvPicPr>
        <p:blipFill>
          <a:blip r:embed="rId2" cstate="print"/>
          <a:srcRect/>
          <a:stretch>
            <a:fillRect/>
          </a:stretch>
        </p:blipFill>
        <p:spPr bwMode="auto">
          <a:xfrm>
            <a:off x="1991544" y="3429001"/>
            <a:ext cx="3923928" cy="2617229"/>
          </a:xfrm>
          <a:prstGeom prst="rect">
            <a:avLst/>
          </a:prstGeom>
          <a:ln>
            <a:noFill/>
          </a:ln>
          <a:effectLst>
            <a:outerShdw blurRad="292100" dist="139700" dir="2700000" algn="tl" rotWithShape="0">
              <a:srgbClr val="333333">
                <a:alpha val="65000"/>
              </a:srgbClr>
            </a:outerShdw>
          </a:effectLst>
        </p:spPr>
      </p:pic>
      <p:sp>
        <p:nvSpPr>
          <p:cNvPr id="6" name="Prostokąt 5"/>
          <p:cNvSpPr/>
          <p:nvPr/>
        </p:nvSpPr>
        <p:spPr>
          <a:xfrm>
            <a:off x="6096000" y="1844824"/>
            <a:ext cx="3654152" cy="3970318"/>
          </a:xfrm>
          <a:prstGeom prst="rect">
            <a:avLst/>
          </a:prstGeom>
        </p:spPr>
        <p:txBody>
          <a:bodyPr wrap="square">
            <a:spAutoFit/>
          </a:bodyPr>
          <a:lstStyle/>
          <a:p>
            <a:r>
              <a:rPr lang="pl-PL" dirty="0"/>
              <a:t>. Największe wrażenie w tym ciekawym miejscu w Walencji robi </a:t>
            </a:r>
            <a:r>
              <a:rPr lang="pl-PL" b="1" dirty="0"/>
              <a:t>70-metrowy tunel</a:t>
            </a:r>
            <a:r>
              <a:rPr lang="pl-PL" dirty="0"/>
              <a:t> z którego jeszcze dokładnie można podglądać zamieszkujących tu mieszkańców. Dodatkowo w oceanarium zwiedzimy również </a:t>
            </a:r>
            <a:r>
              <a:rPr lang="pl-PL" b="1" dirty="0"/>
              <a:t>największe na świecie delfinarium</a:t>
            </a:r>
            <a:r>
              <a:rPr lang="pl-PL" dirty="0"/>
              <a:t> o łącznej kubaturze 26 </a:t>
            </a:r>
            <a:r>
              <a:rPr lang="pl-PL" dirty="0" err="1"/>
              <a:t>mln</a:t>
            </a:r>
            <a:r>
              <a:rPr lang="pl-PL" dirty="0"/>
              <a:t>. </a:t>
            </a:r>
            <a:r>
              <a:rPr lang="pl-PL" dirty="0" err="1"/>
              <a:t>m²</a:t>
            </a:r>
            <a:r>
              <a:rPr lang="pl-PL" dirty="0"/>
              <a:t> . Składające się z 5 basenów a na widowni przy nieziemskich spektaklach z tymi ssakami, może przebywać nawet 1,5 tys. Widzów.</a:t>
            </a:r>
          </a:p>
        </p:txBody>
      </p:sp>
    </p:spTree>
    <p:extLst>
      <p:ext uri="{BB962C8B-B14F-4D97-AF65-F5344CB8AC3E}">
        <p14:creationId xmlns:p14="http://schemas.microsoft.com/office/powerpoint/2010/main" val="22747889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style>
          <a:lnRef idx="1">
            <a:schemeClr val="accent2"/>
          </a:lnRef>
          <a:fillRef idx="2">
            <a:schemeClr val="accent2"/>
          </a:fillRef>
          <a:effectRef idx="1">
            <a:schemeClr val="accent2"/>
          </a:effectRef>
          <a:fontRef idx="minor">
            <a:schemeClr val="dk1"/>
          </a:fontRef>
        </p:style>
        <p:txBody>
          <a:bodyPr>
            <a:noAutofit/>
          </a:bodyPr>
          <a:lstStyle/>
          <a:p>
            <a:r>
              <a:rPr lang="pt-BR" b="1" dirty="0"/>
              <a:t>Kino IMAX i Planetarium </a:t>
            </a:r>
            <a:r>
              <a:rPr lang="pl-PL" b="1" dirty="0"/>
              <a:t>           </a:t>
            </a:r>
            <a:r>
              <a:rPr lang="pt-BR" b="1" dirty="0"/>
              <a:t>L’Hemisféric</a:t>
            </a:r>
            <a:endParaRPr lang="pt-BR" dirty="0"/>
          </a:p>
        </p:txBody>
      </p:sp>
      <p:sp>
        <p:nvSpPr>
          <p:cNvPr id="3" name="Prostokąt 2"/>
          <p:cNvSpPr/>
          <p:nvPr/>
        </p:nvSpPr>
        <p:spPr>
          <a:xfrm>
            <a:off x="2207568" y="1772817"/>
            <a:ext cx="2520280" cy="4247317"/>
          </a:xfrm>
          <a:prstGeom prst="rect">
            <a:avLst/>
          </a:prstGeom>
        </p:spPr>
        <p:txBody>
          <a:bodyPr wrap="square">
            <a:spAutoFit/>
          </a:bodyPr>
          <a:lstStyle/>
          <a:p>
            <a:r>
              <a:rPr lang="pl-PL" dirty="0"/>
              <a:t>W tym interesującym budynku, który z zewnątrz wygląda jak ludzie oko, mieści się planetarium i kino IMAX. Znajduje się tu </a:t>
            </a:r>
            <a:r>
              <a:rPr lang="pl-PL" b="1" dirty="0"/>
              <a:t>największa sala kinowa w całej Hiszpanii</a:t>
            </a:r>
            <a:r>
              <a:rPr lang="pl-PL" dirty="0"/>
              <a:t> i na dodatek filmy wyświetlane są w 3D. Można tu obejrzeć filmy o przyrodzie, kosmosie, ewolucji czy morskich stworzeniach.</a:t>
            </a:r>
          </a:p>
        </p:txBody>
      </p:sp>
      <p:pic>
        <p:nvPicPr>
          <p:cNvPr id="66562" name="Picture 2" descr="https://lubiehiszpanie.pl/wp-content/uploads/2019/01/cityy.jpg"/>
          <p:cNvPicPr>
            <a:picLocks noChangeAspect="1" noChangeArrowheads="1"/>
          </p:cNvPicPr>
          <p:nvPr/>
        </p:nvPicPr>
        <p:blipFill>
          <a:blip r:embed="rId2" cstate="print"/>
          <a:srcRect/>
          <a:stretch>
            <a:fillRect/>
          </a:stretch>
        </p:blipFill>
        <p:spPr bwMode="auto">
          <a:xfrm>
            <a:off x="5159896" y="2348881"/>
            <a:ext cx="4536504" cy="28353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120627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207568" y="476672"/>
            <a:ext cx="7467600" cy="1143000"/>
          </a:xfrm>
        </p:spPr>
        <p:style>
          <a:lnRef idx="1">
            <a:schemeClr val="accent1"/>
          </a:lnRef>
          <a:fillRef idx="2">
            <a:schemeClr val="accent1"/>
          </a:fillRef>
          <a:effectRef idx="1">
            <a:schemeClr val="accent1"/>
          </a:effectRef>
          <a:fontRef idx="minor">
            <a:schemeClr val="dk1"/>
          </a:fontRef>
        </p:style>
        <p:txBody>
          <a:bodyPr>
            <a:noAutofit/>
          </a:bodyPr>
          <a:lstStyle/>
          <a:p>
            <a:br>
              <a:rPr lang="pl-PL" sz="4800" b="1" dirty="0"/>
            </a:br>
            <a:r>
              <a:rPr lang="pl-PL" sz="4800" b="1" dirty="0"/>
              <a:t>     </a:t>
            </a:r>
            <a:r>
              <a:rPr lang="pl-PL" sz="4800" b="1" dirty="0" err="1"/>
              <a:t>Volcan</a:t>
            </a:r>
            <a:r>
              <a:rPr lang="pl-PL" sz="4800" b="1" dirty="0"/>
              <a:t> El Teide</a:t>
            </a:r>
            <a:endParaRPr lang="pl-PL" sz="4800" dirty="0"/>
          </a:p>
        </p:txBody>
      </p:sp>
      <p:pic>
        <p:nvPicPr>
          <p:cNvPr id="67586" name="Picture 2" descr="Volcan El Teide (Teneryfa, Hiszpania) - opinie - Tripadvisor"/>
          <p:cNvPicPr>
            <a:picLocks noChangeAspect="1" noChangeArrowheads="1"/>
          </p:cNvPicPr>
          <p:nvPr/>
        </p:nvPicPr>
        <p:blipFill>
          <a:blip r:embed="rId2" cstate="print"/>
          <a:srcRect/>
          <a:stretch>
            <a:fillRect/>
          </a:stretch>
        </p:blipFill>
        <p:spPr bwMode="auto">
          <a:xfrm>
            <a:off x="4943872" y="2204864"/>
            <a:ext cx="5238750" cy="3933826"/>
          </a:xfrm>
          <a:prstGeom prst="rect">
            <a:avLst/>
          </a:prstGeom>
          <a:ln>
            <a:noFill/>
          </a:ln>
          <a:effectLst>
            <a:outerShdw blurRad="292100" dist="139700" dir="2700000" algn="tl" rotWithShape="0">
              <a:srgbClr val="333333">
                <a:alpha val="65000"/>
              </a:srgbClr>
            </a:outerShdw>
          </a:effectLst>
        </p:spPr>
      </p:pic>
      <p:sp>
        <p:nvSpPr>
          <p:cNvPr id="4" name="Prostokąt 3"/>
          <p:cNvSpPr/>
          <p:nvPr/>
        </p:nvSpPr>
        <p:spPr>
          <a:xfrm>
            <a:off x="2135560" y="2348880"/>
            <a:ext cx="2411760" cy="3785652"/>
          </a:xfrm>
          <a:prstGeom prst="rect">
            <a:avLst/>
          </a:prstGeom>
        </p:spPr>
        <p:txBody>
          <a:bodyPr wrap="square">
            <a:spAutoFit/>
          </a:bodyPr>
          <a:lstStyle/>
          <a:p>
            <a:r>
              <a:rPr lang="pl-PL" sz="2000" b="1" dirty="0"/>
              <a:t>Pico del Teide</a:t>
            </a:r>
            <a:r>
              <a:rPr lang="pl-PL" sz="2000" dirty="0"/>
              <a:t> – szczyt wulkaniczny położony na wyspie Teneryfie . Szczyt jest o wysokości 3718 m n.p.m. i wysokości od dna morza około 7500 metrów jest najwyższym szczytem w </a:t>
            </a:r>
            <a:r>
              <a:rPr lang="pl-PL" sz="2000" u="sng" dirty="0"/>
              <a:t>Hiszpanii</a:t>
            </a:r>
            <a:endParaRPr lang="pl-PL" sz="2000" dirty="0"/>
          </a:p>
        </p:txBody>
      </p:sp>
    </p:spTree>
    <p:extLst>
      <p:ext uri="{BB962C8B-B14F-4D97-AF65-F5344CB8AC3E}">
        <p14:creationId xmlns:p14="http://schemas.microsoft.com/office/powerpoint/2010/main" val="26568271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855640" y="188640"/>
            <a:ext cx="6120680" cy="936104"/>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pl-PL" sz="4800" b="1" dirty="0"/>
              <a:t>Lago de Sanabria</a:t>
            </a:r>
            <a:br>
              <a:rPr lang="pl-PL" dirty="0"/>
            </a:br>
            <a:endParaRPr lang="pl-PL" dirty="0"/>
          </a:p>
        </p:txBody>
      </p:sp>
      <p:sp>
        <p:nvSpPr>
          <p:cNvPr id="3" name="Prostokąt 2"/>
          <p:cNvSpPr/>
          <p:nvPr/>
        </p:nvSpPr>
        <p:spPr>
          <a:xfrm>
            <a:off x="3431704" y="1484784"/>
            <a:ext cx="4896544" cy="923330"/>
          </a:xfrm>
          <a:prstGeom prst="rect">
            <a:avLst/>
          </a:prstGeom>
        </p:spPr>
        <p:txBody>
          <a:bodyPr wrap="square">
            <a:spAutoFit/>
          </a:bodyPr>
          <a:lstStyle/>
          <a:p>
            <a:r>
              <a:rPr lang="pl-PL" dirty="0"/>
              <a:t>To jezioro pochodzenia </a:t>
            </a:r>
            <a:r>
              <a:rPr lang="pl-PL" b="1" dirty="0"/>
              <a:t>l</a:t>
            </a:r>
            <a:r>
              <a:rPr lang="pl-PL" dirty="0"/>
              <a:t>odowcowego jest jednym z najpiękniejszych naturalnych krajobrazów</a:t>
            </a:r>
          </a:p>
        </p:txBody>
      </p:sp>
      <p:pic>
        <p:nvPicPr>
          <p:cNvPr id="68610" name="Picture 2" descr="Panoramiczny widok na jezioro Sanabria"/>
          <p:cNvPicPr>
            <a:picLocks noChangeAspect="1" noChangeArrowheads="1"/>
          </p:cNvPicPr>
          <p:nvPr/>
        </p:nvPicPr>
        <p:blipFill>
          <a:blip r:embed="rId2" cstate="print"/>
          <a:srcRect/>
          <a:stretch>
            <a:fillRect/>
          </a:stretch>
        </p:blipFill>
        <p:spPr bwMode="auto">
          <a:xfrm>
            <a:off x="3359696" y="2852937"/>
            <a:ext cx="5184576" cy="34588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327723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endParaRPr lang="pl-PL"/>
          </a:p>
        </p:txBody>
      </p:sp>
      <p:sp>
        <p:nvSpPr>
          <p:cNvPr id="3" name="Podtytuł 2"/>
          <p:cNvSpPr>
            <a:spLocks noGrp="1"/>
          </p:cNvSpPr>
          <p:nvPr>
            <p:ph type="subTitle" idx="1"/>
          </p:nvPr>
        </p:nvSpPr>
        <p:spPr/>
        <p:txBody>
          <a:bodyPr/>
          <a:lstStyle/>
          <a:p>
            <a:endParaRPr lang="pl-PL"/>
          </a:p>
        </p:txBody>
      </p:sp>
      <p:pic>
        <p:nvPicPr>
          <p:cNvPr id="4" name="Obraz 4" descr="Obraz zawierający żywność, stół, kufel, rysunek&#10;&#10;Opis wygenerowany przy bardzo wysokim poziomie pewności">
            <a:extLst>
              <a:ext uri="{FF2B5EF4-FFF2-40B4-BE49-F238E27FC236}">
                <a16:creationId xmlns:a16="http://schemas.microsoft.com/office/drawing/2014/main" id="{E95940A2-49E6-438C-AD7C-619DA7688FC4}"/>
              </a:ext>
            </a:extLst>
          </p:cNvPr>
          <p:cNvPicPr>
            <a:picLocks noChangeAspect="1"/>
          </p:cNvPicPr>
          <p:nvPr/>
        </p:nvPicPr>
        <p:blipFill>
          <a:blip r:embed="rId2"/>
          <a:stretch>
            <a:fillRect/>
          </a:stretch>
        </p:blipFill>
        <p:spPr>
          <a:xfrm>
            <a:off x="3559115" y="237797"/>
            <a:ext cx="4771845" cy="1442588"/>
          </a:xfrm>
          <a:prstGeom prst="rect">
            <a:avLst/>
          </a:prstGeom>
        </p:spPr>
      </p:pic>
      <p:pic>
        <p:nvPicPr>
          <p:cNvPr id="5" name="Obraz 5" descr="Obraz zawierający flaga, ręcznik, rysunek&#10;&#10;Opis wygenerowany przy bardzo wysokim poziomie pewności">
            <a:extLst>
              <a:ext uri="{FF2B5EF4-FFF2-40B4-BE49-F238E27FC236}">
                <a16:creationId xmlns:a16="http://schemas.microsoft.com/office/drawing/2014/main" id="{F0510761-06ED-4F84-95F6-9A72129AB5C0}"/>
              </a:ext>
            </a:extLst>
          </p:cNvPr>
          <p:cNvPicPr>
            <a:picLocks noChangeAspect="1"/>
          </p:cNvPicPr>
          <p:nvPr/>
        </p:nvPicPr>
        <p:blipFill>
          <a:blip r:embed="rId3"/>
          <a:stretch>
            <a:fillRect/>
          </a:stretch>
        </p:blipFill>
        <p:spPr>
          <a:xfrm>
            <a:off x="6640722" y="1718994"/>
            <a:ext cx="3209385" cy="2298579"/>
          </a:xfrm>
          <a:prstGeom prst="rect">
            <a:avLst/>
          </a:prstGeom>
        </p:spPr>
      </p:pic>
      <p:pic>
        <p:nvPicPr>
          <p:cNvPr id="6" name="Obraz 6" descr="Obraz zawierający tekst, mapa&#10;&#10;Opis wygenerowany przy bardzo wysokim poziomie pewności">
            <a:extLst>
              <a:ext uri="{FF2B5EF4-FFF2-40B4-BE49-F238E27FC236}">
                <a16:creationId xmlns:a16="http://schemas.microsoft.com/office/drawing/2014/main" id="{735F7BE6-3308-4F96-B581-AC6EFC11873D}"/>
              </a:ext>
            </a:extLst>
          </p:cNvPr>
          <p:cNvPicPr>
            <a:picLocks noChangeAspect="1"/>
          </p:cNvPicPr>
          <p:nvPr/>
        </p:nvPicPr>
        <p:blipFill>
          <a:blip r:embed="rId4"/>
          <a:stretch>
            <a:fillRect/>
          </a:stretch>
        </p:blipFill>
        <p:spPr>
          <a:xfrm>
            <a:off x="592437" y="1714321"/>
            <a:ext cx="5213050" cy="3875057"/>
          </a:xfrm>
          <a:prstGeom prst="rect">
            <a:avLst/>
          </a:prstGeom>
        </p:spPr>
      </p:pic>
      <p:pic>
        <p:nvPicPr>
          <p:cNvPr id="9" name="Obraz 7" descr="Obraz zawierający tekst, znak&#10;&#10;Opis wygenerowany przy bardzo wysokim poziomie pewności">
            <a:extLst>
              <a:ext uri="{FF2B5EF4-FFF2-40B4-BE49-F238E27FC236}">
                <a16:creationId xmlns:a16="http://schemas.microsoft.com/office/drawing/2014/main" id="{55F36F25-A37E-47AF-87B9-23BE7160D6BD}"/>
              </a:ext>
            </a:extLst>
          </p:cNvPr>
          <p:cNvPicPr>
            <a:picLocks noChangeAspect="1"/>
          </p:cNvPicPr>
          <p:nvPr/>
        </p:nvPicPr>
        <p:blipFill>
          <a:blip r:embed="rId5"/>
          <a:stretch>
            <a:fillRect/>
          </a:stretch>
        </p:blipFill>
        <p:spPr>
          <a:xfrm>
            <a:off x="3214776" y="5299556"/>
            <a:ext cx="3332671" cy="1492245"/>
          </a:xfrm>
          <a:prstGeom prst="rect">
            <a:avLst/>
          </a:prstGeom>
        </p:spPr>
      </p:pic>
      <p:pic>
        <p:nvPicPr>
          <p:cNvPr id="15" name="Obraz 8" descr="Obraz zawierający obiekt, moneta, różny, różne&#10;&#10;Opis wygenerowany przy bardzo wysokim poziomie pewności">
            <a:extLst>
              <a:ext uri="{FF2B5EF4-FFF2-40B4-BE49-F238E27FC236}">
                <a16:creationId xmlns:a16="http://schemas.microsoft.com/office/drawing/2014/main" id="{929F5307-4372-4AF8-BE09-BACE4B0575CA}"/>
              </a:ext>
            </a:extLst>
          </p:cNvPr>
          <p:cNvPicPr>
            <a:picLocks noChangeAspect="1"/>
          </p:cNvPicPr>
          <p:nvPr/>
        </p:nvPicPr>
        <p:blipFill>
          <a:blip r:embed="rId6"/>
          <a:stretch>
            <a:fillRect/>
          </a:stretch>
        </p:blipFill>
        <p:spPr>
          <a:xfrm>
            <a:off x="5529533" y="4099416"/>
            <a:ext cx="3117011" cy="1189584"/>
          </a:xfrm>
          <a:prstGeom prst="rect">
            <a:avLst/>
          </a:prstGeom>
        </p:spPr>
      </p:pic>
    </p:spTree>
    <p:extLst>
      <p:ext uri="{BB962C8B-B14F-4D97-AF65-F5344CB8AC3E}">
        <p14:creationId xmlns:p14="http://schemas.microsoft.com/office/powerpoint/2010/main" val="174171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5" descr="Obraz zawierający przyroda, woda, ocean, łódź&#10;&#10;Opis wygenerowany przy bardzo wysokim poziomie pewności">
            <a:extLst>
              <a:ext uri="{FF2B5EF4-FFF2-40B4-BE49-F238E27FC236}">
                <a16:creationId xmlns:a16="http://schemas.microsoft.com/office/drawing/2014/main" id="{BFB9FB75-08AF-4DA5-BEA7-EDE5B13181EF}"/>
              </a:ext>
            </a:extLst>
          </p:cNvPr>
          <p:cNvPicPr>
            <a:picLocks noChangeAspect="1"/>
          </p:cNvPicPr>
          <p:nvPr/>
        </p:nvPicPr>
        <p:blipFill rotWithShape="1">
          <a:blip r:embed="rId2"/>
          <a:srcRect t="5607"/>
          <a:stretch/>
        </p:blipFill>
        <p:spPr>
          <a:xfrm>
            <a:off x="452814" y="-1"/>
            <a:ext cx="4942147" cy="2621148"/>
          </a:xfrm>
          <a:custGeom>
            <a:avLst/>
            <a:gdLst/>
            <a:ahLst/>
            <a:cxnLst/>
            <a:rect l="l" t="t" r="r" b="b"/>
            <a:pathLst>
              <a:path w="4942147" h="2621148">
                <a:moveTo>
                  <a:pt x="389783" y="0"/>
                </a:moveTo>
                <a:lnTo>
                  <a:pt x="4942147" y="0"/>
                </a:lnTo>
                <a:lnTo>
                  <a:pt x="4942147" y="21851"/>
                </a:lnTo>
                <a:lnTo>
                  <a:pt x="4550886" y="2621148"/>
                </a:lnTo>
                <a:lnTo>
                  <a:pt x="0" y="2621148"/>
                </a:lnTo>
                <a:close/>
              </a:path>
            </a:pathLst>
          </a:custGeom>
        </p:spPr>
      </p:pic>
      <p:sp>
        <p:nvSpPr>
          <p:cNvPr id="2" name="Tytuł 1">
            <a:extLst>
              <a:ext uri="{FF2B5EF4-FFF2-40B4-BE49-F238E27FC236}">
                <a16:creationId xmlns:a16="http://schemas.microsoft.com/office/drawing/2014/main" id="{C76DE5D2-D626-4907-9536-CD7A0C415FA9}"/>
              </a:ext>
            </a:extLst>
          </p:cNvPr>
          <p:cNvSpPr>
            <a:spLocks noGrp="1"/>
          </p:cNvSpPr>
          <p:nvPr>
            <p:ph type="ctrTitle"/>
          </p:nvPr>
        </p:nvSpPr>
        <p:spPr>
          <a:xfrm>
            <a:off x="5394940" y="3515"/>
            <a:ext cx="3893439" cy="1646302"/>
          </a:xfrm>
        </p:spPr>
        <p:txBody>
          <a:bodyPr>
            <a:normAutofit/>
          </a:bodyPr>
          <a:lstStyle/>
          <a:p>
            <a:r>
              <a:rPr lang="pl-PL" sz="4000" u="sng" dirty="0">
                <a:latin typeface="Georgia"/>
              </a:rPr>
              <a:t>Balaton</a:t>
            </a:r>
            <a:r>
              <a:rPr lang="pl-PL" sz="2200" dirty="0">
                <a:latin typeface="Georgia"/>
              </a:rPr>
              <a:t>                                 </a:t>
            </a:r>
            <a:endParaRPr lang="pl-PL" sz="2200" u="sng" dirty="0">
              <a:latin typeface="Georgia"/>
            </a:endParaRPr>
          </a:p>
        </p:txBody>
      </p:sp>
      <p:sp>
        <p:nvSpPr>
          <p:cNvPr id="3" name="Podtytuł 2">
            <a:extLst>
              <a:ext uri="{FF2B5EF4-FFF2-40B4-BE49-F238E27FC236}">
                <a16:creationId xmlns:a16="http://schemas.microsoft.com/office/drawing/2014/main" id="{B9CAE70E-F634-4093-BAF7-05145FF13D78}"/>
              </a:ext>
            </a:extLst>
          </p:cNvPr>
          <p:cNvSpPr>
            <a:spLocks noGrp="1"/>
          </p:cNvSpPr>
          <p:nvPr>
            <p:ph type="subTitle" idx="1"/>
          </p:nvPr>
        </p:nvSpPr>
        <p:spPr>
          <a:xfrm>
            <a:off x="5251167" y="1491663"/>
            <a:ext cx="4166609" cy="4058633"/>
          </a:xfrm>
        </p:spPr>
        <p:txBody>
          <a:bodyPr>
            <a:normAutofit/>
          </a:bodyPr>
          <a:lstStyle/>
          <a:p>
            <a:r>
              <a:rPr lang="pl-PL" b="1" dirty="0">
                <a:ea typeface="+mn-lt"/>
                <a:cs typeface="+mn-lt"/>
              </a:rPr>
              <a:t>Balaton, Jezioro Błotne</a:t>
            </a:r>
            <a:r>
              <a:rPr lang="pl-PL" dirty="0">
                <a:ea typeface="+mn-lt"/>
                <a:cs typeface="+mn-lt"/>
              </a:rPr>
              <a:t> – największe jezioro Węgier i zarazem Europy Środkowej, położone w południowo-zachodnich Węgrzech, na Nizinie Panońskiej, u południowych podnóży Lasu Bakońskiego, około 80 km od Budapesztu.</a:t>
            </a:r>
          </a:p>
          <a:p>
            <a:r>
              <a:rPr lang="pl-PL" dirty="0">
                <a:ea typeface="+mn-lt"/>
                <a:cs typeface="+mn-lt"/>
              </a:rPr>
              <a:t>Balaton jest wąskim jeziorem, wydłużonym w kierunku z południowego zachodu na północny wschód. Jego długość wynosi 77 km, szerokość od 4 (w części zachodniej) do 14 km (w części wschodniej).</a:t>
            </a:r>
            <a:endParaRPr lang="pl-PL" dirty="0"/>
          </a:p>
        </p:txBody>
      </p:sp>
      <p:pic>
        <p:nvPicPr>
          <p:cNvPr id="4" name="Obraz 4" descr="Obraz zawierający przyroda, woda, duży&#10;&#10;Opis wygenerowany przy bardzo wysokim poziomie pewności">
            <a:extLst>
              <a:ext uri="{FF2B5EF4-FFF2-40B4-BE49-F238E27FC236}">
                <a16:creationId xmlns:a16="http://schemas.microsoft.com/office/drawing/2014/main" id="{0232A037-28B8-4F7A-9F5D-3F2E7EE2EA5E}"/>
              </a:ext>
            </a:extLst>
          </p:cNvPr>
          <p:cNvPicPr>
            <a:picLocks noChangeAspect="1"/>
          </p:cNvPicPr>
          <p:nvPr/>
        </p:nvPicPr>
        <p:blipFill rotWithShape="1">
          <a:blip r:embed="rId3"/>
          <a:srcRect l="5555" r="28087" b="-1"/>
          <a:stretch/>
        </p:blipFill>
        <p:spPr>
          <a:xfrm>
            <a:off x="1" y="2621147"/>
            <a:ext cx="5003699" cy="4236853"/>
          </a:xfrm>
          <a:custGeom>
            <a:avLst/>
            <a:gdLst/>
            <a:ahLst/>
            <a:cxnLst/>
            <a:rect l="l" t="t" r="r" b="b"/>
            <a:pathLst>
              <a:path w="5003699" h="4236853">
                <a:moveTo>
                  <a:pt x="452813" y="0"/>
                </a:moveTo>
                <a:lnTo>
                  <a:pt x="5003699" y="0"/>
                </a:lnTo>
                <a:lnTo>
                  <a:pt x="4365943" y="4236853"/>
                </a:lnTo>
                <a:lnTo>
                  <a:pt x="0" y="4236853"/>
                </a:lnTo>
                <a:lnTo>
                  <a:pt x="0" y="3045007"/>
                </a:lnTo>
                <a:close/>
              </a:path>
            </a:pathLst>
          </a:custGeom>
        </p:spPr>
      </p:pic>
      <p:cxnSp>
        <p:nvCxnSpPr>
          <p:cNvPr id="7" name="Straight Connector 9">
            <a:extLst>
              <a:ext uri="{FF2B5EF4-FFF2-40B4-BE49-F238E27FC236}">
                <a16:creationId xmlns:a16="http://schemas.microsoft.com/office/drawing/2014/main" id="{DD846BEE-5671-4408-8FD8-F80F705BB9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292" y="2621146"/>
            <a:ext cx="45494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00677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B4CE98C-BA51-4144-9D7E-DB81D2AF7B32}"/>
              </a:ext>
            </a:extLst>
          </p:cNvPr>
          <p:cNvSpPr>
            <a:spLocks noGrp="1"/>
          </p:cNvSpPr>
          <p:nvPr>
            <p:ph type="ctrTitle"/>
          </p:nvPr>
        </p:nvSpPr>
        <p:spPr>
          <a:xfrm>
            <a:off x="5380563" y="3515"/>
            <a:ext cx="3893439" cy="1646302"/>
          </a:xfrm>
        </p:spPr>
        <p:txBody>
          <a:bodyPr>
            <a:normAutofit/>
          </a:bodyPr>
          <a:lstStyle/>
          <a:p>
            <a:pPr>
              <a:lnSpc>
                <a:spcPct val="90000"/>
              </a:lnSpc>
            </a:pPr>
            <a:r>
              <a:rPr lang="pl-PL" dirty="0">
                <a:ea typeface="+mj-lt"/>
                <a:cs typeface="+mj-lt"/>
              </a:rPr>
              <a:t>Las Bakoński </a:t>
            </a:r>
            <a:endParaRPr lang="pl-PL"/>
          </a:p>
        </p:txBody>
      </p:sp>
      <p:sp>
        <p:nvSpPr>
          <p:cNvPr id="3" name="Podtytuł 2">
            <a:extLst>
              <a:ext uri="{FF2B5EF4-FFF2-40B4-BE49-F238E27FC236}">
                <a16:creationId xmlns:a16="http://schemas.microsoft.com/office/drawing/2014/main" id="{C2F99C1F-127E-4B8E-AFB4-CB778F81228C}"/>
              </a:ext>
            </a:extLst>
          </p:cNvPr>
          <p:cNvSpPr>
            <a:spLocks noGrp="1"/>
          </p:cNvSpPr>
          <p:nvPr>
            <p:ph type="subTitle" idx="1"/>
          </p:nvPr>
        </p:nvSpPr>
        <p:spPr>
          <a:xfrm>
            <a:off x="5380563" y="1563550"/>
            <a:ext cx="3893439" cy="4202408"/>
          </a:xfrm>
        </p:spPr>
        <p:txBody>
          <a:bodyPr vert="horz" lIns="91440" tIns="45720" rIns="91440" bIns="45720" rtlCol="0" anchor="t">
            <a:noAutofit/>
          </a:bodyPr>
          <a:lstStyle/>
          <a:p>
            <a:pPr>
              <a:lnSpc>
                <a:spcPct val="90000"/>
              </a:lnSpc>
            </a:pPr>
            <a:r>
              <a:rPr lang="pl-PL" sz="2000" b="1" dirty="0">
                <a:ea typeface="+mn-lt"/>
                <a:cs typeface="+mn-lt"/>
              </a:rPr>
              <a:t>Las Bakoński</a:t>
            </a:r>
            <a:r>
              <a:rPr lang="pl-PL" sz="2000" dirty="0">
                <a:ea typeface="+mn-lt"/>
                <a:cs typeface="+mn-lt"/>
              </a:rPr>
              <a:t> – niskie pasmo górskie na zachodzie Węgier, na północ od jeziora Balaton. Długość pasma wynosi 100 km, najwyższy szczyt to </a:t>
            </a:r>
            <a:r>
              <a:rPr lang="pl-PL" sz="2000" dirty="0" err="1">
                <a:ea typeface="+mn-lt"/>
                <a:cs typeface="+mn-lt"/>
              </a:rPr>
              <a:t>Köris</a:t>
            </a:r>
            <a:r>
              <a:rPr lang="pl-PL" sz="2000" dirty="0">
                <a:ea typeface="+mn-lt"/>
                <a:cs typeface="+mn-lt"/>
              </a:rPr>
              <a:t>–</a:t>
            </a:r>
            <a:r>
              <a:rPr lang="pl-PL" sz="2000" dirty="0" err="1">
                <a:ea typeface="+mn-lt"/>
                <a:cs typeface="+mn-lt"/>
              </a:rPr>
              <a:t>hegy</a:t>
            </a:r>
            <a:r>
              <a:rPr lang="pl-PL" sz="2000" dirty="0">
                <a:ea typeface="+mn-lt"/>
                <a:cs typeface="+mn-lt"/>
              </a:rPr>
              <a:t> (704 m n.p.m.). Zbudowany jest głównie z wapieni i dolomitów, liczne wystąpienia bazaltów z odsłoniętym ciosem kolumnowym. Rozwinięte zjawiska krasowe.</a:t>
            </a:r>
            <a:endParaRPr lang="pl-PL" sz="2000" dirty="0"/>
          </a:p>
          <a:p>
            <a:pPr>
              <a:lnSpc>
                <a:spcPct val="90000"/>
              </a:lnSpc>
            </a:pPr>
            <a:endParaRPr lang="pl-PL" sz="1100"/>
          </a:p>
        </p:txBody>
      </p:sp>
      <p:pic>
        <p:nvPicPr>
          <p:cNvPr id="4" name="Obraz 4" descr="Obraz zawierający zewnętrzne, przyroda, góra, wzgórze&#10;&#10;Opis wygenerowany przy bardzo wysokim poziomie pewności">
            <a:extLst>
              <a:ext uri="{FF2B5EF4-FFF2-40B4-BE49-F238E27FC236}">
                <a16:creationId xmlns:a16="http://schemas.microsoft.com/office/drawing/2014/main" id="{17099F03-FA81-4A5D-BEAF-7D56601CAD6D}"/>
              </a:ext>
            </a:extLst>
          </p:cNvPr>
          <p:cNvPicPr>
            <a:picLocks noChangeAspect="1"/>
          </p:cNvPicPr>
          <p:nvPr/>
        </p:nvPicPr>
        <p:blipFill rotWithShape="1">
          <a:blip r:embed="rId2"/>
          <a:srcRect r="2116" b="2"/>
          <a:stretch/>
        </p:blipFill>
        <p:spPr>
          <a:xfrm>
            <a:off x="332680" y="-1"/>
            <a:ext cx="5062280" cy="3429000"/>
          </a:xfrm>
          <a:custGeom>
            <a:avLst/>
            <a:gdLst/>
            <a:ahLst/>
            <a:cxnLst/>
            <a:rect l="l" t="t" r="r" b="b"/>
            <a:pathLst>
              <a:path w="5062280" h="3429000">
                <a:moveTo>
                  <a:pt x="509916" y="0"/>
                </a:moveTo>
                <a:lnTo>
                  <a:pt x="5062280" y="0"/>
                </a:lnTo>
                <a:lnTo>
                  <a:pt x="5062280" y="21851"/>
                </a:lnTo>
                <a:lnTo>
                  <a:pt x="4549416" y="3429000"/>
                </a:lnTo>
                <a:lnTo>
                  <a:pt x="0" y="3429000"/>
                </a:lnTo>
                <a:close/>
              </a:path>
            </a:pathLst>
          </a:custGeom>
        </p:spPr>
      </p:pic>
      <p:pic>
        <p:nvPicPr>
          <p:cNvPr id="5" name="Obraz 5" descr="Obraz zawierający trawa, zewnętrzne, roślina, drzewo&#10;&#10;Opis wygenerowany przy bardzo wysokim poziomie pewności">
            <a:extLst>
              <a:ext uri="{FF2B5EF4-FFF2-40B4-BE49-F238E27FC236}">
                <a16:creationId xmlns:a16="http://schemas.microsoft.com/office/drawing/2014/main" id="{8C5191F2-740A-44B2-82F7-415353D8AC4F}"/>
              </a:ext>
            </a:extLst>
          </p:cNvPr>
          <p:cNvPicPr>
            <a:picLocks noChangeAspect="1"/>
          </p:cNvPicPr>
          <p:nvPr/>
        </p:nvPicPr>
        <p:blipFill rotWithShape="1">
          <a:blip r:embed="rId3"/>
          <a:srcRect l="1441" r="4159" b="2"/>
          <a:stretch/>
        </p:blipFill>
        <p:spPr>
          <a:xfrm>
            <a:off x="20" y="3428999"/>
            <a:ext cx="4882076" cy="3429001"/>
          </a:xfrm>
          <a:custGeom>
            <a:avLst/>
            <a:gdLst/>
            <a:ahLst/>
            <a:cxnLst/>
            <a:rect l="l" t="t" r="r" b="b"/>
            <a:pathLst>
              <a:path w="4882096" h="3429001">
                <a:moveTo>
                  <a:pt x="332680" y="0"/>
                </a:moveTo>
                <a:lnTo>
                  <a:pt x="4882096" y="0"/>
                </a:lnTo>
                <a:lnTo>
                  <a:pt x="4365943" y="3429001"/>
                </a:lnTo>
                <a:lnTo>
                  <a:pt x="0" y="3429001"/>
                </a:lnTo>
                <a:lnTo>
                  <a:pt x="0" y="2237155"/>
                </a:lnTo>
                <a:close/>
              </a:path>
            </a:pathLst>
          </a:custGeom>
        </p:spPr>
      </p:pic>
      <p:cxnSp>
        <p:nvCxnSpPr>
          <p:cNvPr id="12" name="Straight Connector 9">
            <a:extLst>
              <a:ext uri="{FF2B5EF4-FFF2-40B4-BE49-F238E27FC236}">
                <a16:creationId xmlns:a16="http://schemas.microsoft.com/office/drawing/2014/main" id="{2EC607CC-319E-425D-8A0C-EC6E84F6C3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2012" y="3433493"/>
            <a:ext cx="45494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5860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3AB41FD-7432-41F0-83D4-A20153A415C3}"/>
              </a:ext>
            </a:extLst>
          </p:cNvPr>
          <p:cNvSpPr>
            <a:spLocks noGrp="1"/>
          </p:cNvSpPr>
          <p:nvPr>
            <p:ph type="ctrTitle"/>
          </p:nvPr>
        </p:nvSpPr>
        <p:spPr>
          <a:xfrm>
            <a:off x="4614903" y="-1768308"/>
            <a:ext cx="4299666" cy="3249131"/>
          </a:xfrm>
        </p:spPr>
        <p:txBody>
          <a:bodyPr>
            <a:normAutofit/>
          </a:bodyPr>
          <a:lstStyle/>
          <a:p>
            <a:pPr algn="l"/>
            <a:endParaRPr lang="pl-PL"/>
          </a:p>
          <a:p>
            <a:r>
              <a:rPr lang="pl-PL" dirty="0">
                <a:ea typeface="+mj-lt"/>
                <a:cs typeface="+mj-lt"/>
              </a:rPr>
              <a:t>Esztergom</a:t>
            </a:r>
          </a:p>
        </p:txBody>
      </p:sp>
      <p:sp>
        <p:nvSpPr>
          <p:cNvPr id="3" name="Podtytuł 2">
            <a:extLst>
              <a:ext uri="{FF2B5EF4-FFF2-40B4-BE49-F238E27FC236}">
                <a16:creationId xmlns:a16="http://schemas.microsoft.com/office/drawing/2014/main" id="{6DD28C99-D696-4F9D-AB86-C03B1690B7FD}"/>
              </a:ext>
            </a:extLst>
          </p:cNvPr>
          <p:cNvSpPr>
            <a:spLocks noGrp="1"/>
          </p:cNvSpPr>
          <p:nvPr>
            <p:ph type="subTitle" idx="1"/>
          </p:nvPr>
        </p:nvSpPr>
        <p:spPr>
          <a:xfrm>
            <a:off x="4801808" y="1351427"/>
            <a:ext cx="4299666" cy="4666665"/>
          </a:xfrm>
        </p:spPr>
        <p:txBody>
          <a:bodyPr>
            <a:normAutofit/>
          </a:bodyPr>
          <a:lstStyle/>
          <a:p>
            <a:pPr algn="l"/>
            <a:endParaRPr lang="pl-PL"/>
          </a:p>
          <a:p>
            <a:r>
              <a:rPr lang="pl-PL" dirty="0">
                <a:ea typeface="+mn-lt"/>
                <a:cs typeface="+mn-lt"/>
              </a:rPr>
              <a:t>Miasto nad Dunajem jest dla Węgrów wszystkim tym, czym dla Polaków jest Gniezno. Założone w 960 roku było pierwszą stolicą kraju. Nazywany "węgierskim Watykanem", </a:t>
            </a:r>
            <a:r>
              <a:rPr lang="pl-PL" dirty="0" err="1">
                <a:ea typeface="+mn-lt"/>
                <a:cs typeface="+mn-lt"/>
              </a:rPr>
              <a:t>Ostrzyhom</a:t>
            </a:r>
            <a:r>
              <a:rPr lang="pl-PL" dirty="0">
                <a:ea typeface="+mn-lt"/>
                <a:cs typeface="+mn-lt"/>
              </a:rPr>
              <a:t> stanowi współcześnie siedzibę prymasa. Będąc na miejscu warto zobaczyć odrestaurowany zamek Arpadów z muzeum i XII-wieczną kaplicą. Na wzgórzu znajduje się zamkowa bazylika stanowiąca przykład węgierskiego klasycyzmu. Jest to największy tego typu obiekt na terenie kraju, powszechnie uznawany za symbol miasta.</a:t>
            </a:r>
            <a:endParaRPr lang="pl-PL" dirty="0"/>
          </a:p>
        </p:txBody>
      </p:sp>
      <p:sp>
        <p:nvSpPr>
          <p:cNvPr id="9" name="Isosceles Triangle 8">
            <a:extLst>
              <a:ext uri="{FF2B5EF4-FFF2-40B4-BE49-F238E27FC236}">
                <a16:creationId xmlns:a16="http://schemas.microsoft.com/office/drawing/2014/main" id="{5A7802B6-FF37-40CF-A7E2-6F2A0D9A9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4" name="Obraz 4" descr="Obraz zawierający woda, rzeka, zewnętrzne, przyroda&#10;&#10;Opis wygenerowany przy bardzo wysokim poziomie pewności">
            <a:extLst>
              <a:ext uri="{FF2B5EF4-FFF2-40B4-BE49-F238E27FC236}">
                <a16:creationId xmlns:a16="http://schemas.microsoft.com/office/drawing/2014/main" id="{6C674D51-F604-42CB-B4AB-AA484BB1C453}"/>
              </a:ext>
            </a:extLst>
          </p:cNvPr>
          <p:cNvPicPr>
            <a:picLocks noChangeAspect="1"/>
          </p:cNvPicPr>
          <p:nvPr/>
        </p:nvPicPr>
        <p:blipFill>
          <a:blip r:embed="rId2"/>
          <a:stretch>
            <a:fillRect/>
          </a:stretch>
        </p:blipFill>
        <p:spPr>
          <a:xfrm>
            <a:off x="845472" y="670414"/>
            <a:ext cx="3765692" cy="2505896"/>
          </a:xfrm>
          <a:prstGeom prst="rect">
            <a:avLst/>
          </a:prstGeom>
        </p:spPr>
      </p:pic>
    </p:spTree>
    <p:extLst>
      <p:ext uri="{BB962C8B-B14F-4D97-AF65-F5344CB8AC3E}">
        <p14:creationId xmlns:p14="http://schemas.microsoft.com/office/powerpoint/2010/main" val="4133330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181A510B-93D5-4AB7-B1DC-5D50F0D17D64}"/>
              </a:ext>
            </a:extLst>
          </p:cNvPr>
          <p:cNvSpPr>
            <a:spLocks noGrp="1"/>
          </p:cNvSpPr>
          <p:nvPr>
            <p:ph idx="1"/>
          </p:nvPr>
        </p:nvSpPr>
        <p:spPr>
          <a:xfrm>
            <a:off x="6095999" y="1918447"/>
            <a:ext cx="3693460" cy="4724400"/>
          </a:xfrm>
        </p:spPr>
        <p:txBody>
          <a:bodyPr>
            <a:noAutofit/>
          </a:bodyPr>
          <a:lstStyle/>
          <a:p>
            <a:r>
              <a:rPr lang="pl-PL" dirty="0"/>
              <a:t>Tam gdzie zagina się charakterystyczny "rogal" Chorwacji jedno z tych miejsc, którego nie wolno ominąć - Park Narodowy Jezior Plitwickich. Park Narodowy obejmuje kompleks szesnastu jezior krasowych połączonych ponad 90 wodospadami. Dzięki dużej zawartości rozpuszczonego w wodzie węglanu wapnia jeziorka posiadają nieziemsko turkusowy kolor, a malowniczości dodają porośnięte mieszanymi lasami strome brzegi. </a:t>
            </a:r>
          </a:p>
        </p:txBody>
      </p:sp>
      <p:sp>
        <p:nvSpPr>
          <p:cNvPr id="6" name="pole tekstowe 5">
            <a:extLst>
              <a:ext uri="{FF2B5EF4-FFF2-40B4-BE49-F238E27FC236}">
                <a16:creationId xmlns:a16="http://schemas.microsoft.com/office/drawing/2014/main" id="{9290457B-58C0-4A3D-A436-348568FC82BD}"/>
              </a:ext>
            </a:extLst>
          </p:cNvPr>
          <p:cNvSpPr txBox="1"/>
          <p:nvPr/>
        </p:nvSpPr>
        <p:spPr>
          <a:xfrm>
            <a:off x="2958355" y="388929"/>
            <a:ext cx="5127811" cy="646331"/>
          </a:xfrm>
          <a:prstGeom prst="rect">
            <a:avLst/>
          </a:prstGeom>
          <a:noFill/>
        </p:spPr>
        <p:txBody>
          <a:bodyPr wrap="square" rtlCol="0">
            <a:spAutoFit/>
          </a:bodyPr>
          <a:lstStyle/>
          <a:p>
            <a:r>
              <a:rPr lang="pl-PL" sz="3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Jeziora </a:t>
            </a:r>
            <a:r>
              <a:rPr lang="pl-PL" sz="3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Plitwickie</a:t>
            </a:r>
          </a:p>
        </p:txBody>
      </p:sp>
      <p:pic>
        <p:nvPicPr>
          <p:cNvPr id="9" name="Obraz 8">
            <a:extLst>
              <a:ext uri="{FF2B5EF4-FFF2-40B4-BE49-F238E27FC236}">
                <a16:creationId xmlns:a16="http://schemas.microsoft.com/office/drawing/2014/main" id="{3EED1B6C-AF28-4BE5-B71E-8EBB63511EDD}"/>
              </a:ext>
            </a:extLst>
          </p:cNvPr>
          <p:cNvPicPr>
            <a:picLocks noChangeAspect="1"/>
          </p:cNvPicPr>
          <p:nvPr/>
        </p:nvPicPr>
        <p:blipFill>
          <a:blip r:embed="rId2"/>
          <a:stretch>
            <a:fillRect/>
          </a:stretch>
        </p:blipFill>
        <p:spPr>
          <a:xfrm>
            <a:off x="274544" y="1918447"/>
            <a:ext cx="5629836" cy="4724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82286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4" descr="Obraz zawierający budynek, zewnętrzne, droga, ulica&#10;&#10;Opis wygenerowany przy bardzo wysokim poziomie pewności">
            <a:extLst>
              <a:ext uri="{FF2B5EF4-FFF2-40B4-BE49-F238E27FC236}">
                <a16:creationId xmlns:a16="http://schemas.microsoft.com/office/drawing/2014/main" id="{F3704740-8BA6-45DF-BFED-AB14E944D8D7}"/>
              </a:ext>
            </a:extLst>
          </p:cNvPr>
          <p:cNvPicPr>
            <a:picLocks noChangeAspect="1"/>
          </p:cNvPicPr>
          <p:nvPr/>
        </p:nvPicPr>
        <p:blipFill rotWithShape="1">
          <a:blip r:embed="rId2"/>
          <a:srcRect t="20626" r="-1" b="-1"/>
          <a:stretch/>
        </p:blipFill>
        <p:spPr>
          <a:xfrm>
            <a:off x="452814" y="-1"/>
            <a:ext cx="4942147" cy="2621148"/>
          </a:xfrm>
          <a:custGeom>
            <a:avLst/>
            <a:gdLst/>
            <a:ahLst/>
            <a:cxnLst/>
            <a:rect l="l" t="t" r="r" b="b"/>
            <a:pathLst>
              <a:path w="4942147" h="2621148">
                <a:moveTo>
                  <a:pt x="389783" y="0"/>
                </a:moveTo>
                <a:lnTo>
                  <a:pt x="4942147" y="0"/>
                </a:lnTo>
                <a:lnTo>
                  <a:pt x="4942147" y="21851"/>
                </a:lnTo>
                <a:lnTo>
                  <a:pt x="4550886" y="2621148"/>
                </a:lnTo>
                <a:lnTo>
                  <a:pt x="0" y="2621148"/>
                </a:lnTo>
                <a:close/>
              </a:path>
            </a:pathLst>
          </a:custGeom>
        </p:spPr>
      </p:pic>
      <p:sp>
        <p:nvSpPr>
          <p:cNvPr id="2" name="Tytuł 1">
            <a:extLst>
              <a:ext uri="{FF2B5EF4-FFF2-40B4-BE49-F238E27FC236}">
                <a16:creationId xmlns:a16="http://schemas.microsoft.com/office/drawing/2014/main" id="{6E0E7511-91A2-4E23-B5EE-A9116F56A9A2}"/>
              </a:ext>
            </a:extLst>
          </p:cNvPr>
          <p:cNvSpPr>
            <a:spLocks noGrp="1"/>
          </p:cNvSpPr>
          <p:nvPr>
            <p:ph type="ctrTitle"/>
          </p:nvPr>
        </p:nvSpPr>
        <p:spPr>
          <a:xfrm>
            <a:off x="4431657" y="3515"/>
            <a:ext cx="3893439" cy="1646302"/>
          </a:xfrm>
        </p:spPr>
        <p:txBody>
          <a:bodyPr>
            <a:normAutofit/>
          </a:bodyPr>
          <a:lstStyle/>
          <a:p>
            <a:r>
              <a:rPr lang="pl-PL" dirty="0"/>
              <a:t>Pecz</a:t>
            </a:r>
          </a:p>
        </p:txBody>
      </p:sp>
      <p:sp>
        <p:nvSpPr>
          <p:cNvPr id="3" name="Podtytuł 2">
            <a:extLst>
              <a:ext uri="{FF2B5EF4-FFF2-40B4-BE49-F238E27FC236}">
                <a16:creationId xmlns:a16="http://schemas.microsoft.com/office/drawing/2014/main" id="{64E6D1F1-8247-4FB7-B2C4-A6BD5CA3A658}"/>
              </a:ext>
            </a:extLst>
          </p:cNvPr>
          <p:cNvSpPr>
            <a:spLocks noGrp="1"/>
          </p:cNvSpPr>
          <p:nvPr>
            <p:ph type="subTitle" idx="1"/>
          </p:nvPr>
        </p:nvSpPr>
        <p:spPr>
          <a:xfrm>
            <a:off x="5294299" y="1822343"/>
            <a:ext cx="3893439" cy="4245539"/>
          </a:xfrm>
        </p:spPr>
        <p:txBody>
          <a:bodyPr>
            <a:normAutofit/>
          </a:bodyPr>
          <a:lstStyle/>
          <a:p>
            <a:r>
              <a:rPr lang="pl-PL" dirty="0">
                <a:ea typeface="+mn-lt"/>
                <a:cs typeface="+mn-lt"/>
              </a:rPr>
              <a:t>Miasto jest jednym z najważniejszych ośrodków akademickich w kraju. Jego wielokulturowość oraz </a:t>
            </a:r>
            <a:r>
              <a:rPr lang="pl-PL" dirty="0" err="1">
                <a:ea typeface="+mn-lt"/>
                <a:cs typeface="+mn-lt"/>
              </a:rPr>
              <a:t>wielonarodowość</a:t>
            </a:r>
            <a:r>
              <a:rPr lang="pl-PL" dirty="0">
                <a:ea typeface="+mn-lt"/>
                <a:cs typeface="+mn-lt"/>
              </a:rPr>
              <a:t> magnetyzuje od lat. W Peczu warto zobaczyć muzeum porcelany, katakumby wczesnochrześcijańskie, kaplicę szpitalną oraz najstarszy Uniwersytet na Węgrzech. W centrum miasta do spacerów zachęca przytulna i romantyczna ulica </a:t>
            </a:r>
            <a:r>
              <a:rPr lang="pl-PL" dirty="0" err="1">
                <a:ea typeface="+mn-lt"/>
                <a:cs typeface="+mn-lt"/>
              </a:rPr>
              <a:t>Széchenyi</a:t>
            </a:r>
            <a:r>
              <a:rPr lang="pl-PL" dirty="0">
                <a:ea typeface="+mn-lt"/>
                <a:cs typeface="+mn-lt"/>
              </a:rPr>
              <a:t>.</a:t>
            </a:r>
            <a:endParaRPr lang="pl-PL" dirty="0"/>
          </a:p>
        </p:txBody>
      </p:sp>
      <p:pic>
        <p:nvPicPr>
          <p:cNvPr id="5" name="Obraz 5" descr="Obraz zawierający budynek, zewnętrzne, trawa, duży&#10;&#10;Opis wygenerowany przy bardzo wysokim poziomie pewności">
            <a:extLst>
              <a:ext uri="{FF2B5EF4-FFF2-40B4-BE49-F238E27FC236}">
                <a16:creationId xmlns:a16="http://schemas.microsoft.com/office/drawing/2014/main" id="{B746337B-03F4-430B-A349-2F8D27F4558D}"/>
              </a:ext>
            </a:extLst>
          </p:cNvPr>
          <p:cNvPicPr>
            <a:picLocks noChangeAspect="1"/>
          </p:cNvPicPr>
          <p:nvPr/>
        </p:nvPicPr>
        <p:blipFill rotWithShape="1">
          <a:blip r:embed="rId3"/>
          <a:srcRect l="13709" r="7701" b="-1"/>
          <a:stretch/>
        </p:blipFill>
        <p:spPr>
          <a:xfrm>
            <a:off x="1" y="2621147"/>
            <a:ext cx="5003699" cy="4236853"/>
          </a:xfrm>
          <a:custGeom>
            <a:avLst/>
            <a:gdLst/>
            <a:ahLst/>
            <a:cxnLst/>
            <a:rect l="l" t="t" r="r" b="b"/>
            <a:pathLst>
              <a:path w="5003699" h="4236853">
                <a:moveTo>
                  <a:pt x="452813" y="0"/>
                </a:moveTo>
                <a:lnTo>
                  <a:pt x="5003699" y="0"/>
                </a:lnTo>
                <a:lnTo>
                  <a:pt x="4365943" y="4236853"/>
                </a:lnTo>
                <a:lnTo>
                  <a:pt x="0" y="4236853"/>
                </a:lnTo>
                <a:lnTo>
                  <a:pt x="0" y="3045007"/>
                </a:lnTo>
                <a:close/>
              </a:path>
            </a:pathLst>
          </a:custGeom>
        </p:spPr>
      </p:pic>
      <p:cxnSp>
        <p:nvCxnSpPr>
          <p:cNvPr id="10" name="Straight Connector 9">
            <a:extLst>
              <a:ext uri="{FF2B5EF4-FFF2-40B4-BE49-F238E27FC236}">
                <a16:creationId xmlns:a16="http://schemas.microsoft.com/office/drawing/2014/main" id="{DD846BEE-5671-4408-8FD8-F80F705BB9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292" y="2621146"/>
            <a:ext cx="45494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22834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6000" dirty="0"/>
              <a:t>NORWEGIA</a:t>
            </a:r>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7334" y="1738648"/>
            <a:ext cx="9654763" cy="4812296"/>
          </a:xfrm>
        </p:spPr>
      </p:pic>
    </p:spTree>
    <p:extLst>
      <p:ext uri="{BB962C8B-B14F-4D97-AF65-F5344CB8AC3E}">
        <p14:creationId xmlns:p14="http://schemas.microsoft.com/office/powerpoint/2010/main" val="9074188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txBox="1">
            <a:spLocks noGrp="1"/>
          </p:cNvSpPr>
          <p:nvPr>
            <p:ph type="title" idx="4294967295"/>
          </p:nvPr>
        </p:nvSpPr>
        <p:spPr>
          <a:xfrm>
            <a:off x="677334" y="609600"/>
            <a:ext cx="8596668" cy="646331"/>
          </a:xfrm>
        </p:spPr>
        <p:txBody>
          <a:bodyPr vert="horz">
            <a:spAutoFit/>
          </a:bodyPr>
          <a:lstStyle/>
          <a:p>
            <a:pPr lvl="0" rtl="0"/>
            <a:endParaRPr lang="pl-PL" dirty="0"/>
          </a:p>
        </p:txBody>
      </p:sp>
      <p:sp>
        <p:nvSpPr>
          <p:cNvPr id="3" name="Podtytuł 2"/>
          <p:cNvSpPr txBox="1">
            <a:spLocks noGrp="1"/>
          </p:cNvSpPr>
          <p:nvPr>
            <p:ph type="subTitle" idx="4294967295"/>
          </p:nvPr>
        </p:nvSpPr>
        <p:spPr>
          <a:xfrm>
            <a:off x="784345" y="4639492"/>
            <a:ext cx="10971300" cy="1200329"/>
          </a:xfrm>
        </p:spPr>
        <p:txBody>
          <a:bodyPr vert="horz" anchor="ctr">
            <a:spAutoFit/>
          </a:bodyPr>
          <a:lstStyle/>
          <a:p>
            <a:pPr marL="0" lvl="0" indent="0" algn="ctr" rtl="0">
              <a:buNone/>
            </a:pPr>
            <a:r>
              <a:rPr lang="pl-PL" sz="2400" dirty="0" err="1"/>
              <a:t>Galdhøpiggen</a:t>
            </a:r>
            <a:r>
              <a:rPr lang="pl-PL" sz="2400" dirty="0"/>
              <a:t> – najwyższy szczyt Norwegii, Gór Skandynawskich i Półwyspu Skandynawskiego. Góra położona jest w pobliżu miejscowości Lom w Parku Narodowym </a:t>
            </a:r>
            <a:r>
              <a:rPr lang="pl-PL" sz="2400" dirty="0" err="1"/>
              <a:t>Jotunheimen</a:t>
            </a:r>
            <a:r>
              <a:rPr lang="pl-PL" sz="2400" dirty="0"/>
              <a:t> w paśmie </a:t>
            </a:r>
            <a:r>
              <a:rPr lang="pl-PL" sz="2400" dirty="0" err="1"/>
              <a:t>Jotunheimen</a:t>
            </a:r>
            <a:r>
              <a:rPr lang="pl-PL" dirty="0"/>
              <a:t>.</a:t>
            </a:r>
          </a:p>
        </p:txBody>
      </p:sp>
      <p:pic>
        <p:nvPicPr>
          <p:cNvPr id="4" name="Obraz 3"/>
          <p:cNvPicPr>
            <a:picLocks noChangeAspect="1"/>
          </p:cNvPicPr>
          <p:nvPr/>
        </p:nvPicPr>
        <p:blipFill>
          <a:blip r:embed="rId3">
            <a:lum bright="-50000"/>
            <a:alphaModFix/>
          </a:blip>
          <a:srcRect/>
          <a:stretch>
            <a:fillRect/>
          </a:stretch>
        </p:blipFill>
        <p:spPr>
          <a:xfrm>
            <a:off x="677334" y="609600"/>
            <a:ext cx="8655478" cy="3666186"/>
          </a:xfrm>
          <a:prstGeom prst="rect">
            <a:avLst/>
          </a:prstGeom>
          <a:noFill/>
          <a:ln>
            <a:noFill/>
          </a:ln>
        </p:spPr>
      </p:pic>
    </p:spTree>
    <p:extLst>
      <p:ext uri="{BB962C8B-B14F-4D97-AF65-F5344CB8AC3E}">
        <p14:creationId xmlns:p14="http://schemas.microsoft.com/office/powerpoint/2010/main" val="25889967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txBox="1">
            <a:spLocks noGrp="1"/>
          </p:cNvSpPr>
          <p:nvPr>
            <p:ph type="title" idx="4294967295"/>
          </p:nvPr>
        </p:nvSpPr>
        <p:spPr>
          <a:xfrm>
            <a:off x="609754" y="229014"/>
            <a:ext cx="10971300" cy="1233448"/>
          </a:xfrm>
        </p:spPr>
        <p:txBody>
          <a:bodyPr vert="horz">
            <a:normAutofit fontScale="90000"/>
          </a:bodyPr>
          <a:lstStyle/>
          <a:p>
            <a:pPr lvl="0" rtl="0"/>
            <a:r>
              <a:rPr lang="pl-PL" sz="2903"/>
              <a:t>Vøringsfossen to 83. najwyższy wodospad w Norwegii na podstawie całkowitego spadku. Leży na szczycie doliny Måbødalen w gminie Eidfjord w hrabstwie Vestland.</a:t>
            </a:r>
          </a:p>
        </p:txBody>
      </p:sp>
      <p:pic>
        <p:nvPicPr>
          <p:cNvPr id="4" name="Obraz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450" y="1790163"/>
            <a:ext cx="9665442" cy="4832721"/>
          </a:xfrm>
          <a:prstGeom prst="rect">
            <a:avLst/>
          </a:prstGeom>
        </p:spPr>
      </p:pic>
    </p:spTree>
    <p:extLst>
      <p:ext uri="{BB962C8B-B14F-4D97-AF65-F5344CB8AC3E}">
        <p14:creationId xmlns:p14="http://schemas.microsoft.com/office/powerpoint/2010/main" val="9039114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txBox="1">
            <a:spLocks noGrp="1"/>
          </p:cNvSpPr>
          <p:nvPr>
            <p:ph type="title" idx="4294967295"/>
          </p:nvPr>
        </p:nvSpPr>
        <p:spPr>
          <a:xfrm>
            <a:off x="609754" y="160222"/>
            <a:ext cx="8740308" cy="1371032"/>
          </a:xfrm>
        </p:spPr>
        <p:txBody>
          <a:bodyPr vert="horz">
            <a:normAutofit/>
          </a:bodyPr>
          <a:lstStyle/>
          <a:p>
            <a:pPr lvl="0" rtl="0"/>
            <a:r>
              <a:rPr lang="pl-PL" sz="2419" dirty="0"/>
              <a:t>Bergen – norweskie miasto nazywane jest bramą do fiordów </a:t>
            </a:r>
            <a:br>
              <a:rPr lang="pl-PL" sz="2419" dirty="0"/>
            </a:br>
            <a:r>
              <a:rPr lang="pl-PL" sz="2419" dirty="0"/>
              <a:t>i znajduje się na liście światowego dziedzictwa UNESCO.</a:t>
            </a:r>
          </a:p>
        </p:txBody>
      </p:sp>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754" y="1159099"/>
            <a:ext cx="8341062" cy="5557297"/>
          </a:xfrm>
          <a:prstGeom prst="rect">
            <a:avLst/>
          </a:prstGeom>
        </p:spPr>
      </p:pic>
    </p:spTree>
    <p:extLst>
      <p:ext uri="{BB962C8B-B14F-4D97-AF65-F5344CB8AC3E}">
        <p14:creationId xmlns:p14="http://schemas.microsoft.com/office/powerpoint/2010/main" val="1955219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0760" y="145960"/>
            <a:ext cx="9053847" cy="1850265"/>
          </a:xfrm>
        </p:spPr>
        <p:txBody>
          <a:bodyPr>
            <a:normAutofit/>
          </a:bodyPr>
          <a:lstStyle/>
          <a:p>
            <a:r>
              <a:rPr lang="pl-PL" sz="2800" dirty="0"/>
              <a:t>Fiord to rodzaj głębokiej zatoki, mocno wcinającej się w głąb lądu z charakterystycznymi stromymi brzegami.</a:t>
            </a:r>
            <a:br>
              <a:rPr lang="pl-PL" sz="2800" dirty="0"/>
            </a:br>
            <a:r>
              <a:rPr lang="pl-PL" sz="2800" dirty="0"/>
              <a:t>W Norwegii jest ich najwięcej – część wpisana na listę UNESCO</a:t>
            </a:r>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3735" y="1996225"/>
            <a:ext cx="8427895" cy="4740691"/>
          </a:xfrm>
        </p:spPr>
      </p:pic>
    </p:spTree>
    <p:extLst>
      <p:ext uri="{BB962C8B-B14F-4D97-AF65-F5344CB8AC3E}">
        <p14:creationId xmlns:p14="http://schemas.microsoft.com/office/powerpoint/2010/main" val="4709142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436E4D50-7A92-464D-8FA5-23E18AC27538}"/>
              </a:ext>
            </a:extLst>
          </p:cNvPr>
          <p:cNvSpPr/>
          <p:nvPr/>
        </p:nvSpPr>
        <p:spPr>
          <a:xfrm>
            <a:off x="0" y="0"/>
            <a:ext cx="12192000" cy="6858000"/>
          </a:xfrm>
          <a:prstGeom prst="rect">
            <a:avLst/>
          </a:prstGeom>
          <a:gradFill flip="none" rotWithShape="1">
            <a:gsLst>
              <a:gs pos="100000">
                <a:srgbClr val="001642"/>
              </a:gs>
              <a:gs pos="0">
                <a:srgbClr val="0070C0"/>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ytuł 1">
            <a:extLst>
              <a:ext uri="{FF2B5EF4-FFF2-40B4-BE49-F238E27FC236}">
                <a16:creationId xmlns:a16="http://schemas.microsoft.com/office/drawing/2014/main" id="{E9CF4D57-305E-4D25-9B33-98560BE2F3EA}"/>
              </a:ext>
            </a:extLst>
          </p:cNvPr>
          <p:cNvSpPr>
            <a:spLocks noGrp="1"/>
          </p:cNvSpPr>
          <p:nvPr>
            <p:ph type="ctrTitle"/>
          </p:nvPr>
        </p:nvSpPr>
        <p:spPr>
          <a:xfrm>
            <a:off x="1359363" y="902970"/>
            <a:ext cx="5052060" cy="1002032"/>
          </a:xfrm>
        </p:spPr>
        <p:txBody>
          <a:bodyPr/>
          <a:lstStyle/>
          <a:p>
            <a:r>
              <a:rPr lang="pl-PL" dirty="0">
                <a:solidFill>
                  <a:schemeClr val="bg1"/>
                </a:solidFill>
                <a:effectLst>
                  <a:outerShdw blurRad="114300" algn="ctr" rotWithShape="0">
                    <a:srgbClr val="000000"/>
                  </a:outerShdw>
                </a:effectLst>
                <a:latin typeface="Arial" panose="020B0604020202020204" pitchFamily="34" charset="0"/>
                <a:ea typeface="Open Sans" panose="020B0606030504020204" pitchFamily="34" charset="0"/>
                <a:cs typeface="Arial" panose="020B0604020202020204" pitchFamily="34" charset="0"/>
              </a:rPr>
              <a:t>Irlandia</a:t>
            </a:r>
            <a:endParaRPr lang="pl-PL" dirty="0">
              <a:solidFill>
                <a:schemeClr val="bg1"/>
              </a:solidFill>
              <a:latin typeface="Arial" panose="020B0604020202020204" pitchFamily="34" charset="0"/>
              <a:cs typeface="Arial" panose="020B0604020202020204" pitchFamily="34" charset="0"/>
            </a:endParaRPr>
          </a:p>
        </p:txBody>
      </p:sp>
      <p:sp>
        <p:nvSpPr>
          <p:cNvPr id="3" name="Podtytuł 2">
            <a:extLst>
              <a:ext uri="{FF2B5EF4-FFF2-40B4-BE49-F238E27FC236}">
                <a16:creationId xmlns:a16="http://schemas.microsoft.com/office/drawing/2014/main" id="{E8F94F2A-FE67-485F-AA99-90122011CEFA}"/>
              </a:ext>
            </a:extLst>
          </p:cNvPr>
          <p:cNvSpPr>
            <a:spLocks noGrp="1"/>
          </p:cNvSpPr>
          <p:nvPr>
            <p:ph type="subTitle" idx="1"/>
          </p:nvPr>
        </p:nvSpPr>
        <p:spPr>
          <a:xfrm>
            <a:off x="1359363" y="1905002"/>
            <a:ext cx="5052060" cy="537208"/>
          </a:xfrm>
        </p:spPr>
        <p:txBody>
          <a:bodyPr/>
          <a:lstStyle/>
          <a:p>
            <a:r>
              <a:rPr lang="pl-PL" dirty="0">
                <a:solidFill>
                  <a:schemeClr val="bg1"/>
                </a:solidFill>
                <a:effectLst>
                  <a:outerShdw blurRad="114300" algn="ctr" rotWithShape="0">
                    <a:srgbClr val="000000"/>
                  </a:outerShdw>
                </a:effectLst>
                <a:latin typeface="Arial" panose="020B0604020202020204" pitchFamily="34" charset="0"/>
                <a:ea typeface="Roboto" pitchFamily="2" charset="0"/>
                <a:cs typeface="Arial" panose="020B0604020202020204" pitchFamily="34" charset="0"/>
              </a:rPr>
              <a:t>„Zielona wyspa”</a:t>
            </a:r>
            <a:endParaRPr lang="pl-PL" dirty="0">
              <a:solidFill>
                <a:schemeClr val="bg1"/>
              </a:solidFill>
              <a:latin typeface="Arial" panose="020B0604020202020204" pitchFamily="34" charset="0"/>
              <a:ea typeface="Roboto" pitchFamily="2" charset="0"/>
              <a:cs typeface="Arial" panose="020B0604020202020204" pitchFamily="34" charset="0"/>
            </a:endParaRPr>
          </a:p>
        </p:txBody>
      </p:sp>
      <p:sp>
        <p:nvSpPr>
          <p:cNvPr id="5" name="Podtytuł 2">
            <a:extLst>
              <a:ext uri="{FF2B5EF4-FFF2-40B4-BE49-F238E27FC236}">
                <a16:creationId xmlns:a16="http://schemas.microsoft.com/office/drawing/2014/main" id="{B03F17CF-ECF6-45E2-82B3-70DF627EA72F}"/>
              </a:ext>
            </a:extLst>
          </p:cNvPr>
          <p:cNvSpPr txBox="1">
            <a:spLocks/>
          </p:cNvSpPr>
          <p:nvPr/>
        </p:nvSpPr>
        <p:spPr>
          <a:xfrm>
            <a:off x="507828" y="2876550"/>
            <a:ext cx="6755130" cy="34937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pl-PL" sz="2200" dirty="0">
                <a:solidFill>
                  <a:schemeClr val="bg1"/>
                </a:solidFill>
                <a:effectLst>
                  <a:outerShdw blurRad="114300" algn="ctr" rotWithShape="0">
                    <a:srgbClr val="000000"/>
                  </a:outerShdw>
                </a:effectLst>
                <a:latin typeface="Segoe UI" panose="020B0502040204020203" pitchFamily="34" charset="0"/>
                <a:ea typeface="Open Sans" panose="020B0606030504020204" pitchFamily="34" charset="0"/>
                <a:cs typeface="Segoe UI" panose="020B0502040204020203" pitchFamily="34" charset="0"/>
              </a:rPr>
              <a:t>Irlandia jest niewielkim państwem wyspiarskim leżącym w Europie północno-zachodniej.</a:t>
            </a:r>
          </a:p>
          <a:p>
            <a:r>
              <a:rPr lang="pl-PL" sz="2200" dirty="0">
                <a:solidFill>
                  <a:schemeClr val="bg1"/>
                </a:solidFill>
                <a:effectLst>
                  <a:outerShdw blurRad="114300" algn="ctr" rotWithShape="0">
                    <a:srgbClr val="000000"/>
                  </a:outerShdw>
                </a:effectLst>
                <a:latin typeface="Segoe UI" panose="020B0502040204020203" pitchFamily="34" charset="0"/>
                <a:ea typeface="Open Sans" panose="020B0606030504020204" pitchFamily="34" charset="0"/>
                <a:cs typeface="Segoe UI" panose="020B0502040204020203" pitchFamily="34" charset="0"/>
              </a:rPr>
              <a:t>Otaczają ją wody Oceanu Atlantyckiego - w tym Morza Irlandzkie i Celtyckie. </a:t>
            </a:r>
          </a:p>
          <a:p>
            <a:r>
              <a:rPr lang="pl-PL" sz="2200" dirty="0">
                <a:solidFill>
                  <a:schemeClr val="bg1"/>
                </a:solidFill>
                <a:effectLst>
                  <a:outerShdw blurRad="114300" algn="ctr" rotWithShape="0">
                    <a:srgbClr val="000000"/>
                  </a:outerShdw>
                </a:effectLst>
                <a:latin typeface="Segoe UI" panose="020B0502040204020203" pitchFamily="34" charset="0"/>
                <a:ea typeface="Open Sans" panose="020B0606030504020204" pitchFamily="34" charset="0"/>
                <a:cs typeface="Segoe UI" panose="020B0502040204020203" pitchFamily="34" charset="0"/>
              </a:rPr>
              <a:t>Jej stolicą jest Dublin. Najdłuższą rzeką jest Shannon – ma 386km długości, najwyższy szczyt Irlandii to góra </a:t>
            </a:r>
            <a:r>
              <a:rPr lang="pl-PL" sz="2200" dirty="0" err="1">
                <a:solidFill>
                  <a:schemeClr val="bg1"/>
                </a:solidFill>
                <a:effectLst>
                  <a:outerShdw blurRad="114300" algn="ctr" rotWithShape="0">
                    <a:srgbClr val="000000"/>
                  </a:outerShdw>
                </a:effectLst>
                <a:latin typeface="Segoe UI" panose="020B0502040204020203" pitchFamily="34" charset="0"/>
                <a:ea typeface="Open Sans" panose="020B0606030504020204" pitchFamily="34" charset="0"/>
                <a:cs typeface="Segoe UI" panose="020B0502040204020203" pitchFamily="34" charset="0"/>
              </a:rPr>
              <a:t>Carrantuohill</a:t>
            </a:r>
            <a:r>
              <a:rPr lang="pl-PL" sz="2200" dirty="0">
                <a:solidFill>
                  <a:schemeClr val="bg1"/>
                </a:solidFill>
                <a:effectLst>
                  <a:outerShdw blurRad="114300" algn="ctr" rotWithShape="0">
                    <a:srgbClr val="000000"/>
                  </a:outerShdw>
                </a:effectLst>
                <a:latin typeface="Segoe UI" panose="020B0502040204020203" pitchFamily="34" charset="0"/>
                <a:ea typeface="Open Sans" panose="020B0606030504020204" pitchFamily="34" charset="0"/>
                <a:cs typeface="Segoe UI" panose="020B0502040204020203" pitchFamily="34" charset="0"/>
              </a:rPr>
              <a:t> – 1039m n.p.m.</a:t>
            </a:r>
          </a:p>
          <a:p>
            <a:r>
              <a:rPr lang="pl-PL" sz="2200" dirty="0">
                <a:solidFill>
                  <a:schemeClr val="bg1"/>
                </a:solidFill>
                <a:effectLst>
                  <a:outerShdw blurRad="114300" algn="ctr" rotWithShape="0">
                    <a:srgbClr val="000000"/>
                  </a:outerShdw>
                </a:effectLst>
                <a:latin typeface="Segoe UI" panose="020B0502040204020203" pitchFamily="34" charset="0"/>
                <a:ea typeface="Open Sans" panose="020B0606030504020204" pitchFamily="34" charset="0"/>
                <a:cs typeface="Segoe UI" panose="020B0502040204020203" pitchFamily="34" charset="0"/>
              </a:rPr>
              <a:t>Irlandia od północy graniczy z Wielką Brytanią, której obszar wchodzi w skład irlandzkiej wyspy i nazywany jest Irlandią Północną.</a:t>
            </a:r>
            <a:endParaRPr lang="pl-PL" sz="2200" dirty="0">
              <a:solidFill>
                <a:schemeClr val="bg1"/>
              </a:solidFill>
              <a:latin typeface="Segoe UI" panose="020B0502040204020203" pitchFamily="34" charset="0"/>
              <a:ea typeface="Open Sans" panose="020B0606030504020204" pitchFamily="34" charset="0"/>
              <a:cs typeface="Segoe UI" panose="020B0502040204020203" pitchFamily="34" charset="0"/>
            </a:endParaRPr>
          </a:p>
        </p:txBody>
      </p:sp>
      <p:pic>
        <p:nvPicPr>
          <p:cNvPr id="6" name="Obraz 5">
            <a:extLst>
              <a:ext uri="{FF2B5EF4-FFF2-40B4-BE49-F238E27FC236}">
                <a16:creationId xmlns:a16="http://schemas.microsoft.com/office/drawing/2014/main" id="{A9EAF598-BA3C-4685-93F6-D1FDD168A337}"/>
              </a:ext>
            </a:extLst>
          </p:cNvPr>
          <p:cNvPicPr>
            <a:picLocks noChangeAspect="1"/>
          </p:cNvPicPr>
          <p:nvPr/>
        </p:nvPicPr>
        <p:blipFill>
          <a:blip r:embed="rId2"/>
          <a:stretch>
            <a:fillRect/>
          </a:stretch>
        </p:blipFill>
        <p:spPr>
          <a:xfrm>
            <a:off x="7370735" y="957276"/>
            <a:ext cx="4013545" cy="4943448"/>
          </a:xfrm>
          <a:prstGeom prst="rect">
            <a:avLst/>
          </a:prstGeom>
          <a:effectLst>
            <a:glow>
              <a:schemeClr val="accent2">
                <a:alpha val="0"/>
              </a:schemeClr>
            </a:glow>
            <a:outerShdw blurRad="342900" algn="ctr" rotWithShape="0">
              <a:srgbClr val="002060">
                <a:alpha val="73000"/>
              </a:srgbClr>
            </a:outerShdw>
          </a:effectLst>
        </p:spPr>
      </p:pic>
    </p:spTree>
    <p:extLst>
      <p:ext uri="{BB962C8B-B14F-4D97-AF65-F5344CB8AC3E}">
        <p14:creationId xmlns:p14="http://schemas.microsoft.com/office/powerpoint/2010/main" val="4003181069"/>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par>
                                <p:cTn id="16" presetID="10" presetClass="entr" presetSubtype="0" fill="hold" grpId="0" nodeType="withEffect">
                                  <p:stCondLst>
                                    <p:cond delay="75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12" descr="National Geographic">
            <a:extLst>
              <a:ext uri="{FF2B5EF4-FFF2-40B4-BE49-F238E27FC236}">
                <a16:creationId xmlns:a16="http://schemas.microsoft.com/office/drawing/2014/main" id="{46687D02-0B03-4781-831E-2C5181DD0B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028" b="4259"/>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Podtytuł 2">
            <a:extLst>
              <a:ext uri="{FF2B5EF4-FFF2-40B4-BE49-F238E27FC236}">
                <a16:creationId xmlns:a16="http://schemas.microsoft.com/office/drawing/2014/main" id="{6FDA5246-E99C-48F1-882F-FE49C21797EB}"/>
              </a:ext>
            </a:extLst>
          </p:cNvPr>
          <p:cNvSpPr txBox="1">
            <a:spLocks/>
          </p:cNvSpPr>
          <p:nvPr/>
        </p:nvSpPr>
        <p:spPr>
          <a:xfrm>
            <a:off x="440373" y="2889885"/>
            <a:ext cx="6755130" cy="164972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pl-PL" dirty="0">
                <a:solidFill>
                  <a:schemeClr val="bg1"/>
                </a:solidFill>
                <a:effectLst>
                  <a:outerShdw blurRad="114300" algn="ctr" rotWithShape="0">
                    <a:srgbClr val="000000"/>
                  </a:outerShdw>
                </a:effectLst>
                <a:latin typeface="Segoe UI" panose="020B0502040204020203" pitchFamily="34" charset="0"/>
                <a:ea typeface="Open Sans" panose="020B0606030504020204" pitchFamily="34" charset="0"/>
                <a:cs typeface="Segoe UI" panose="020B0502040204020203" pitchFamily="34" charset="0"/>
              </a:rPr>
              <a:t>Irlandia słynie z wielu walorów przyrodniczych, jak i kulturowych. </a:t>
            </a:r>
          </a:p>
          <a:p>
            <a:r>
              <a:rPr lang="pl-PL" dirty="0">
                <a:solidFill>
                  <a:schemeClr val="bg1"/>
                </a:solidFill>
                <a:effectLst>
                  <a:outerShdw blurRad="114300" algn="ctr" rotWithShape="0">
                    <a:srgbClr val="000000"/>
                  </a:outerShdw>
                </a:effectLst>
                <a:latin typeface="Segoe UI" panose="020B0502040204020203" pitchFamily="34" charset="0"/>
                <a:ea typeface="Open Sans" panose="020B0606030504020204" pitchFamily="34" charset="0"/>
                <a:cs typeface="Segoe UI" panose="020B0502040204020203" pitchFamily="34" charset="0"/>
              </a:rPr>
              <a:t>Najbardziej znane i najpiękniejsze z nich znalazły się w tej prezentacji</a:t>
            </a:r>
            <a:endParaRPr lang="pl-PL" dirty="0">
              <a:solidFill>
                <a:schemeClr val="bg1"/>
              </a:solidFill>
              <a:latin typeface="Segoe UI" panose="020B0502040204020203" pitchFamily="34" charset="0"/>
              <a:ea typeface="Open Sans" panose="020B0606030504020204" pitchFamily="34" charset="0"/>
              <a:cs typeface="Segoe UI" panose="020B0502040204020203" pitchFamily="34" charset="0"/>
            </a:endParaRPr>
          </a:p>
        </p:txBody>
      </p:sp>
      <p:sp>
        <p:nvSpPr>
          <p:cNvPr id="6" name="Podtytuł 2">
            <a:extLst>
              <a:ext uri="{FF2B5EF4-FFF2-40B4-BE49-F238E27FC236}">
                <a16:creationId xmlns:a16="http://schemas.microsoft.com/office/drawing/2014/main" id="{EF87D7EA-8591-49BC-A33C-6FE8B30D1C6D}"/>
              </a:ext>
            </a:extLst>
          </p:cNvPr>
          <p:cNvSpPr txBox="1">
            <a:spLocks/>
          </p:cNvSpPr>
          <p:nvPr/>
        </p:nvSpPr>
        <p:spPr>
          <a:xfrm>
            <a:off x="440373" y="1579249"/>
            <a:ext cx="6755130" cy="77723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pl-PL" dirty="0">
                <a:solidFill>
                  <a:schemeClr val="bg1"/>
                </a:solidFill>
                <a:effectLst>
                  <a:outerShdw blurRad="114300" algn="ctr" rotWithShape="0">
                    <a:srgbClr val="000000"/>
                  </a:outerShdw>
                </a:effectLst>
                <a:latin typeface="Segoe UI" panose="020B0502040204020203" pitchFamily="34" charset="0"/>
                <a:ea typeface="Open Sans" panose="020B0606030504020204" pitchFamily="34" charset="0"/>
                <a:cs typeface="Segoe UI" panose="020B0502040204020203" pitchFamily="34" charset="0"/>
              </a:rPr>
              <a:t>Symbolami narodowymi Irlandii są:</a:t>
            </a:r>
            <a:br>
              <a:rPr lang="pl-PL" dirty="0">
                <a:solidFill>
                  <a:schemeClr val="bg1"/>
                </a:solidFill>
                <a:effectLst>
                  <a:outerShdw blurRad="114300" algn="ctr" rotWithShape="0">
                    <a:srgbClr val="000000"/>
                  </a:outerShdw>
                </a:effectLst>
                <a:latin typeface="Segoe UI" panose="020B0502040204020203" pitchFamily="34" charset="0"/>
                <a:ea typeface="Open Sans" panose="020B0606030504020204" pitchFamily="34" charset="0"/>
                <a:cs typeface="Segoe UI" panose="020B0502040204020203" pitchFamily="34" charset="0"/>
              </a:rPr>
            </a:br>
            <a:r>
              <a:rPr lang="pl-PL" dirty="0">
                <a:solidFill>
                  <a:schemeClr val="bg1"/>
                </a:solidFill>
                <a:effectLst>
                  <a:outerShdw blurRad="114300" algn="ctr" rotWithShape="0">
                    <a:srgbClr val="000000"/>
                  </a:outerShdw>
                </a:effectLst>
                <a:latin typeface="Segoe UI" panose="020B0502040204020203" pitchFamily="34" charset="0"/>
                <a:ea typeface="Open Sans" panose="020B0606030504020204" pitchFamily="34" charset="0"/>
                <a:cs typeface="Segoe UI" panose="020B0502040204020203" pitchFamily="34" charset="0"/>
              </a:rPr>
              <a:t>zielony shamrock, harfa i krzyż celtycki</a:t>
            </a:r>
          </a:p>
        </p:txBody>
      </p:sp>
    </p:spTree>
    <p:extLst>
      <p:ext uri="{BB962C8B-B14F-4D97-AF65-F5344CB8AC3E}">
        <p14:creationId xmlns:p14="http://schemas.microsoft.com/office/powerpoint/2010/main" val="9806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Zobacz Klify Moheru! Kup bilety do Irlandii ze Szczecina od 130 ...">
            <a:extLst>
              <a:ext uri="{FF2B5EF4-FFF2-40B4-BE49-F238E27FC236}">
                <a16:creationId xmlns:a16="http://schemas.microsoft.com/office/drawing/2014/main" id="{F7333B97-8352-4B79-911E-098042E45B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930" b="269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ytuł 1">
            <a:extLst>
              <a:ext uri="{FF2B5EF4-FFF2-40B4-BE49-F238E27FC236}">
                <a16:creationId xmlns:a16="http://schemas.microsoft.com/office/drawing/2014/main" id="{862E2480-5ED5-4032-943B-FDF7C0F0B0A7}"/>
              </a:ext>
            </a:extLst>
          </p:cNvPr>
          <p:cNvSpPr>
            <a:spLocks noGrp="1"/>
          </p:cNvSpPr>
          <p:nvPr>
            <p:ph type="title"/>
          </p:nvPr>
        </p:nvSpPr>
        <p:spPr>
          <a:effectLst>
            <a:outerShdw blurRad="114300" algn="ctr" rotWithShape="0">
              <a:srgbClr val="000000"/>
            </a:outerShdw>
          </a:effectLst>
        </p:spPr>
        <p:txBody>
          <a:bodyPr/>
          <a:lstStyle/>
          <a:p>
            <a:pPr fontAlgn="base"/>
            <a:r>
              <a:rPr lang="pl-PL" dirty="0">
                <a:solidFill>
                  <a:schemeClr val="bg1"/>
                </a:solidFill>
                <a:latin typeface="Arial" panose="020B0604020202020204" pitchFamily="34" charset="0"/>
                <a:ea typeface="Open Sans" panose="020B0606030504020204" pitchFamily="34" charset="0"/>
                <a:cs typeface="Arial" panose="020B0604020202020204" pitchFamily="34" charset="0"/>
              </a:rPr>
              <a:t>Klify Moheru</a:t>
            </a:r>
            <a:endParaRPr lang="pl-PL" dirty="0">
              <a:solidFill>
                <a:schemeClr val="bg1"/>
              </a:solidFill>
              <a:effectLst>
                <a:outerShdw blurRad="114300" algn="ctr" rotWithShape="0">
                  <a:srgbClr val="000000"/>
                </a:outerShdw>
              </a:effectLst>
              <a:latin typeface="Arial" panose="020B0604020202020204" pitchFamily="34" charset="0"/>
              <a:ea typeface="Open Sans" panose="020B0606030504020204" pitchFamily="34" charset="0"/>
              <a:cs typeface="Arial" panose="020B0604020202020204" pitchFamily="34" charset="0"/>
            </a:endParaRPr>
          </a:p>
        </p:txBody>
      </p:sp>
      <p:sp>
        <p:nvSpPr>
          <p:cNvPr id="3" name="Symbol zastępczy zawartości 2">
            <a:extLst>
              <a:ext uri="{FF2B5EF4-FFF2-40B4-BE49-F238E27FC236}">
                <a16:creationId xmlns:a16="http://schemas.microsoft.com/office/drawing/2014/main" id="{AAA0D6C4-E462-47BC-9551-B6A9A36E6A9A}"/>
              </a:ext>
            </a:extLst>
          </p:cNvPr>
          <p:cNvSpPr>
            <a:spLocks noGrp="1"/>
          </p:cNvSpPr>
          <p:nvPr>
            <p:ph idx="1"/>
          </p:nvPr>
        </p:nvSpPr>
        <p:spPr>
          <a:xfrm>
            <a:off x="838200" y="1385888"/>
            <a:ext cx="8191500" cy="485775"/>
          </a:xfrm>
        </p:spPr>
        <p:txBody>
          <a:bodyPr>
            <a:noAutofit/>
          </a:bodyPr>
          <a:lstStyle/>
          <a:p>
            <a:pPr marL="0" indent="0">
              <a:buNone/>
            </a:pPr>
            <a:r>
              <a:rPr lang="pl-PL" sz="3200" dirty="0">
                <a:solidFill>
                  <a:schemeClr val="bg1"/>
                </a:solidFill>
                <a:effectLst>
                  <a:outerShdw blurRad="114300" algn="ctr" rotWithShape="0">
                    <a:srgbClr val="000000"/>
                  </a:outerShdw>
                </a:effectLst>
                <a:latin typeface="Arial" panose="020B0604020202020204" pitchFamily="34" charset="0"/>
                <a:ea typeface="Roboto" pitchFamily="2" charset="0"/>
                <a:cs typeface="Arial" panose="020B0604020202020204" pitchFamily="34" charset="0"/>
              </a:rPr>
              <a:t>200 metrów nad oceanem</a:t>
            </a:r>
          </a:p>
        </p:txBody>
      </p:sp>
      <p:sp>
        <p:nvSpPr>
          <p:cNvPr id="4" name="Symbol zastępczy zawartości 2">
            <a:extLst>
              <a:ext uri="{FF2B5EF4-FFF2-40B4-BE49-F238E27FC236}">
                <a16:creationId xmlns:a16="http://schemas.microsoft.com/office/drawing/2014/main" id="{D3C64021-43DC-4D84-82E5-D8FAD84B9A08}"/>
              </a:ext>
            </a:extLst>
          </p:cNvPr>
          <p:cNvSpPr txBox="1">
            <a:spLocks/>
          </p:cNvSpPr>
          <p:nvPr/>
        </p:nvSpPr>
        <p:spPr>
          <a:xfrm>
            <a:off x="838200" y="2255838"/>
            <a:ext cx="8892540" cy="34591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2400" dirty="0">
                <a:solidFill>
                  <a:schemeClr val="bg1"/>
                </a:solidFill>
                <a:effectLst>
                  <a:outerShdw blurRad="114300" algn="ctr" rotWithShape="0">
                    <a:srgbClr val="000000"/>
                  </a:outerShdw>
                </a:effectLst>
                <a:latin typeface="Open Sans" panose="020B0606030504020204" pitchFamily="34" charset="0"/>
                <a:ea typeface="Open Sans" panose="020B0606030504020204" pitchFamily="34" charset="0"/>
                <a:cs typeface="Open Sans" panose="020B0606030504020204" pitchFamily="34" charset="0"/>
              </a:rPr>
              <a:t>Znajdują się w zachodniej części Irlandii, ich najwyższy punkt znajduje się na wysokości 214m n.p.m., a ich długość wynosi 8 km. Są zbudowane z wapieni i piaskowców. </a:t>
            </a:r>
          </a:p>
        </p:txBody>
      </p:sp>
      <p:sp>
        <p:nvSpPr>
          <p:cNvPr id="6" name="Symbol zastępczy zawartości 2">
            <a:extLst>
              <a:ext uri="{FF2B5EF4-FFF2-40B4-BE49-F238E27FC236}">
                <a16:creationId xmlns:a16="http://schemas.microsoft.com/office/drawing/2014/main" id="{DE051613-72B2-4B5A-B359-29C099E94786}"/>
              </a:ext>
            </a:extLst>
          </p:cNvPr>
          <p:cNvSpPr txBox="1">
            <a:spLocks/>
          </p:cNvSpPr>
          <p:nvPr/>
        </p:nvSpPr>
        <p:spPr>
          <a:xfrm>
            <a:off x="5727700" y="3962004"/>
            <a:ext cx="5626100" cy="802481"/>
          </a:xfrm>
          <a:prstGeom prst="rect">
            <a:avLst/>
          </a:prstGeom>
          <a:effectLst>
            <a:outerShdw algn="ctr" rotWithShape="0">
              <a:srgbClr val="000000"/>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pl-PL" sz="2400" dirty="0">
                <a:solidFill>
                  <a:schemeClr val="bg1"/>
                </a:solidFill>
                <a:effectLst>
                  <a:outerShdw blurRad="114300" algn="ctr" rotWithShape="0">
                    <a:srgbClr val="000000"/>
                  </a:outerShdw>
                </a:effectLst>
                <a:latin typeface="Open Sans" panose="020B0606030504020204" pitchFamily="34" charset="0"/>
                <a:ea typeface="Open Sans" panose="020B0606030504020204" pitchFamily="34" charset="0"/>
                <a:cs typeface="Open Sans" panose="020B0606030504020204" pitchFamily="34" charset="0"/>
              </a:rPr>
              <a:t>Na ich szczycie znajduje się kamienna wieża </a:t>
            </a:r>
            <a:r>
              <a:rPr lang="pl-PL" sz="2400" dirty="0" err="1">
                <a:solidFill>
                  <a:schemeClr val="bg1"/>
                </a:solidFill>
                <a:effectLst>
                  <a:outerShdw blurRad="114300" algn="ctr" rotWithShape="0">
                    <a:srgbClr val="000000"/>
                  </a:outerShdw>
                </a:effectLst>
                <a:latin typeface="Open Sans" panose="020B0606030504020204" pitchFamily="34" charset="0"/>
                <a:ea typeface="Open Sans" panose="020B0606030504020204" pitchFamily="34" charset="0"/>
                <a:cs typeface="Open Sans" panose="020B0606030504020204" pitchFamily="34" charset="0"/>
              </a:rPr>
              <a:t>O'Brien's</a:t>
            </a:r>
            <a:r>
              <a:rPr lang="pl-PL" sz="2400" dirty="0">
                <a:solidFill>
                  <a:schemeClr val="bg1"/>
                </a:solidFill>
                <a:effectLst>
                  <a:outerShdw blurRad="114300" algn="ctr" rotWithShape="0">
                    <a:srgbClr val="000000"/>
                  </a:outerShdw>
                </a:effectLst>
                <a:latin typeface="Open Sans" panose="020B0606030504020204" pitchFamily="34" charset="0"/>
                <a:ea typeface="Open Sans" panose="020B0606030504020204" pitchFamily="34" charset="0"/>
                <a:cs typeface="Open Sans" panose="020B0606030504020204" pitchFamily="34" charset="0"/>
              </a:rPr>
              <a:t> Tower</a:t>
            </a:r>
          </a:p>
        </p:txBody>
      </p:sp>
      <p:sp>
        <p:nvSpPr>
          <p:cNvPr id="7" name="Symbol zastępczy zawartości 2">
            <a:extLst>
              <a:ext uri="{FF2B5EF4-FFF2-40B4-BE49-F238E27FC236}">
                <a16:creationId xmlns:a16="http://schemas.microsoft.com/office/drawing/2014/main" id="{D8096F75-D46B-4837-997C-210E4AE6DFD8}"/>
              </a:ext>
            </a:extLst>
          </p:cNvPr>
          <p:cNvSpPr txBox="1">
            <a:spLocks/>
          </p:cNvSpPr>
          <p:nvPr/>
        </p:nvSpPr>
        <p:spPr>
          <a:xfrm>
            <a:off x="838200" y="5399485"/>
            <a:ext cx="9042400" cy="9445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2400" dirty="0">
                <a:solidFill>
                  <a:schemeClr val="bg1"/>
                </a:solidFill>
                <a:effectLst>
                  <a:outerShdw blurRad="114300" algn="ctr" rotWithShape="0">
                    <a:srgbClr val="000000"/>
                  </a:outerShdw>
                </a:effectLst>
                <a:latin typeface="Open Sans" panose="020B0606030504020204" pitchFamily="34" charset="0"/>
                <a:ea typeface="Open Sans" panose="020B0606030504020204" pitchFamily="34" charset="0"/>
                <a:cs typeface="Open Sans" panose="020B0606030504020204" pitchFamily="34" charset="0"/>
              </a:rPr>
              <a:t>Turystom towarzyszą piękne widoki i szum fal </a:t>
            </a:r>
            <a:br>
              <a:rPr lang="pl-PL" sz="2400" dirty="0">
                <a:solidFill>
                  <a:schemeClr val="bg1"/>
                </a:solidFill>
                <a:effectLst>
                  <a:outerShdw blurRad="114300" algn="ctr" rotWithShape="0">
                    <a:srgbClr val="000000"/>
                  </a:outerShdw>
                </a:effectLst>
                <a:latin typeface="Open Sans" panose="020B0606030504020204" pitchFamily="34" charset="0"/>
                <a:ea typeface="Open Sans" panose="020B0606030504020204" pitchFamily="34" charset="0"/>
                <a:cs typeface="Open Sans" panose="020B0606030504020204" pitchFamily="34" charset="0"/>
              </a:rPr>
            </a:br>
            <a:r>
              <a:rPr lang="pl-PL" sz="2400" dirty="0">
                <a:solidFill>
                  <a:schemeClr val="bg1"/>
                </a:solidFill>
                <a:effectLst>
                  <a:outerShdw blurRad="114300" algn="ctr" rotWithShape="0">
                    <a:srgbClr val="000000"/>
                  </a:outerShdw>
                </a:effectLst>
                <a:latin typeface="Open Sans" panose="020B0606030504020204" pitchFamily="34" charset="0"/>
                <a:ea typeface="Open Sans" panose="020B0606030504020204" pitchFamily="34" charset="0"/>
                <a:cs typeface="Open Sans" panose="020B0606030504020204" pitchFamily="34" charset="0"/>
              </a:rPr>
              <a:t>uderzających z wielką siłą i hukiem o wapienne skały. </a:t>
            </a:r>
          </a:p>
        </p:txBody>
      </p:sp>
    </p:spTree>
    <p:extLst>
      <p:ext uri="{BB962C8B-B14F-4D97-AF65-F5344CB8AC3E}">
        <p14:creationId xmlns:p14="http://schemas.microsoft.com/office/powerpoint/2010/main" val="1610873836"/>
      </p:ext>
    </p:extLst>
  </p:cSld>
  <p:clrMapOvr>
    <a:masterClrMapping/>
  </p:clrMapOvr>
  <p:transition spd="slow">
    <p:cover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iezwykle klimatyczna Grobla Olbrzyma, Giant... - ColdMary6100 ...">
            <a:extLst>
              <a:ext uri="{FF2B5EF4-FFF2-40B4-BE49-F238E27FC236}">
                <a16:creationId xmlns:a16="http://schemas.microsoft.com/office/drawing/2014/main" id="{13B33D0F-2EC4-4F7A-B452-E77FB3F1EF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988"/>
          <a:stretch/>
        </p:blipFill>
        <p:spPr bwMode="auto">
          <a:xfrm>
            <a:off x="1573" y="0"/>
            <a:ext cx="1219042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ytuł 1">
            <a:extLst>
              <a:ext uri="{FF2B5EF4-FFF2-40B4-BE49-F238E27FC236}">
                <a16:creationId xmlns:a16="http://schemas.microsoft.com/office/drawing/2014/main" id="{862E2480-5ED5-4032-943B-FDF7C0F0B0A7}"/>
              </a:ext>
            </a:extLst>
          </p:cNvPr>
          <p:cNvSpPr>
            <a:spLocks noGrp="1"/>
          </p:cNvSpPr>
          <p:nvPr>
            <p:ph type="title"/>
          </p:nvPr>
        </p:nvSpPr>
        <p:spPr/>
        <p:txBody>
          <a:bodyPr/>
          <a:lstStyle/>
          <a:p>
            <a:pPr fontAlgn="base"/>
            <a:r>
              <a:rPr lang="pl-PL" dirty="0">
                <a:solidFill>
                  <a:schemeClr val="bg1"/>
                </a:solidFill>
                <a:effectLst>
                  <a:outerShdw blurRad="114300" algn="ctr" rotWithShape="0">
                    <a:srgbClr val="000000"/>
                  </a:outerShdw>
                </a:effectLst>
                <a:latin typeface="Arial" panose="020B0604020202020204" pitchFamily="34" charset="0"/>
                <a:ea typeface="Open Sans" panose="020B0606030504020204" pitchFamily="34" charset="0"/>
                <a:cs typeface="Arial" panose="020B0604020202020204" pitchFamily="34" charset="0"/>
              </a:rPr>
              <a:t>Grobla Olbrzyma</a:t>
            </a:r>
          </a:p>
        </p:txBody>
      </p:sp>
      <p:sp>
        <p:nvSpPr>
          <p:cNvPr id="3" name="Symbol zastępczy zawartości 2">
            <a:extLst>
              <a:ext uri="{FF2B5EF4-FFF2-40B4-BE49-F238E27FC236}">
                <a16:creationId xmlns:a16="http://schemas.microsoft.com/office/drawing/2014/main" id="{AAA0D6C4-E462-47BC-9551-B6A9A36E6A9A}"/>
              </a:ext>
            </a:extLst>
          </p:cNvPr>
          <p:cNvSpPr>
            <a:spLocks noGrp="1"/>
          </p:cNvSpPr>
          <p:nvPr>
            <p:ph idx="1"/>
          </p:nvPr>
        </p:nvSpPr>
        <p:spPr>
          <a:xfrm>
            <a:off x="838200" y="1385888"/>
            <a:ext cx="8191500" cy="485775"/>
          </a:xfrm>
        </p:spPr>
        <p:txBody>
          <a:bodyPr>
            <a:noAutofit/>
          </a:bodyPr>
          <a:lstStyle/>
          <a:p>
            <a:pPr marL="0" indent="0">
              <a:buNone/>
            </a:pPr>
            <a:r>
              <a:rPr lang="pl-PL" sz="3200" dirty="0">
                <a:solidFill>
                  <a:schemeClr val="bg1"/>
                </a:solidFill>
                <a:effectLst>
                  <a:outerShdw blurRad="114300" algn="ctr" rotWithShape="0">
                    <a:srgbClr val="000000"/>
                  </a:outerShdw>
                </a:effectLst>
                <a:latin typeface="Arial" panose="020B0604020202020204" pitchFamily="34" charset="0"/>
                <a:ea typeface="Roboto" pitchFamily="2" charset="0"/>
                <a:cs typeface="Arial" panose="020B0604020202020204" pitchFamily="34" charset="0"/>
              </a:rPr>
              <a:t>Geometryczny cud natury</a:t>
            </a:r>
          </a:p>
        </p:txBody>
      </p:sp>
      <p:sp>
        <p:nvSpPr>
          <p:cNvPr id="4" name="Symbol zastępczy zawartości 2">
            <a:extLst>
              <a:ext uri="{FF2B5EF4-FFF2-40B4-BE49-F238E27FC236}">
                <a16:creationId xmlns:a16="http://schemas.microsoft.com/office/drawing/2014/main" id="{D3C64021-43DC-4D84-82E5-D8FAD84B9A08}"/>
              </a:ext>
            </a:extLst>
          </p:cNvPr>
          <p:cNvSpPr txBox="1">
            <a:spLocks/>
          </p:cNvSpPr>
          <p:nvPr/>
        </p:nvSpPr>
        <p:spPr>
          <a:xfrm>
            <a:off x="838200" y="2255838"/>
            <a:ext cx="9042400" cy="3459162"/>
          </a:xfrm>
          <a:prstGeom prst="rect">
            <a:avLst/>
          </a:prstGeom>
          <a:effectLst>
            <a:outerShdw blurRad="76200" algn="ctr" rotWithShape="0">
              <a:srgbClr val="000000"/>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2400" dirty="0">
                <a:solidFill>
                  <a:schemeClr val="bg1"/>
                </a:solidFill>
                <a:effectLst>
                  <a:outerShdw blurRad="114300" algn="ctr" rotWithShape="0">
                    <a:srgbClr val="000000"/>
                  </a:outerShdw>
                </a:effectLst>
                <a:latin typeface="Segoe UI" panose="020B0502040204020203" pitchFamily="34" charset="0"/>
                <a:ea typeface="Open Sans" panose="020B0606030504020204" pitchFamily="34" charset="0"/>
                <a:cs typeface="Segoe UI" panose="020B0502040204020203" pitchFamily="34" charset="0"/>
              </a:rPr>
              <a:t>Grobla Olbrzyma znajduje się na północnym wybrzeżu Irlandii Północnej, 3km od miejscowości </a:t>
            </a:r>
            <a:r>
              <a:rPr lang="pl-PL" sz="2400" dirty="0" err="1">
                <a:solidFill>
                  <a:schemeClr val="bg1"/>
                </a:solidFill>
                <a:effectLst>
                  <a:outerShdw blurRad="114300" algn="ctr" rotWithShape="0">
                    <a:srgbClr val="000000"/>
                  </a:outerShdw>
                </a:effectLst>
                <a:latin typeface="Segoe UI" panose="020B0502040204020203" pitchFamily="34" charset="0"/>
                <a:ea typeface="Open Sans" panose="020B0606030504020204" pitchFamily="34" charset="0"/>
                <a:cs typeface="Segoe UI" panose="020B0502040204020203" pitchFamily="34" charset="0"/>
              </a:rPr>
              <a:t>Bushmills</a:t>
            </a:r>
            <a:r>
              <a:rPr lang="pl-PL" sz="2400" dirty="0">
                <a:solidFill>
                  <a:schemeClr val="bg1"/>
                </a:solidFill>
                <a:effectLst>
                  <a:outerShdw blurRad="114300" algn="ctr" rotWithShape="0">
                    <a:srgbClr val="000000"/>
                  </a:outerShdw>
                </a:effectLst>
                <a:latin typeface="Segoe UI" panose="020B0502040204020203" pitchFamily="34" charset="0"/>
                <a:ea typeface="Open Sans" panose="020B0606030504020204" pitchFamily="34" charset="0"/>
                <a:cs typeface="Segoe UI" panose="020B0502040204020203" pitchFamily="34" charset="0"/>
              </a:rPr>
              <a:t>. Ta niecodzienna formacja z ciasno ułożonych kolumn bazaltowych powstała 60 milionów lat temu w wyniku wybuchu wulkanu i szybkiego stygnięcia lawy.</a:t>
            </a:r>
          </a:p>
        </p:txBody>
      </p:sp>
    </p:spTree>
    <p:extLst>
      <p:ext uri="{BB962C8B-B14F-4D97-AF65-F5344CB8AC3E}">
        <p14:creationId xmlns:p14="http://schemas.microsoft.com/office/powerpoint/2010/main" val="4043137765"/>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88DDBC2-5104-463D-8F00-7DFBE6280D8C}"/>
              </a:ext>
            </a:extLst>
          </p:cNvPr>
          <p:cNvSpPr>
            <a:spLocks noGrp="1"/>
          </p:cNvSpPr>
          <p:nvPr>
            <p:ph type="title"/>
          </p:nvPr>
        </p:nvSpPr>
        <p:spPr>
          <a:xfrm>
            <a:off x="4267200" y="609600"/>
            <a:ext cx="5006802" cy="878541"/>
          </a:xfrm>
        </p:spPr>
        <p:txBody>
          <a:bodyPr>
            <a:normAutofit/>
          </a:bodyPr>
          <a:lstStyle/>
          <a:p>
            <a:r>
              <a:rPr lang="pl-PL" sz="4400" dirty="0"/>
              <a:t>Mljet</a:t>
            </a:r>
          </a:p>
        </p:txBody>
      </p:sp>
      <p:sp>
        <p:nvSpPr>
          <p:cNvPr id="3" name="Symbol zastępczy zawartości 2">
            <a:extLst>
              <a:ext uri="{FF2B5EF4-FFF2-40B4-BE49-F238E27FC236}">
                <a16:creationId xmlns:a16="http://schemas.microsoft.com/office/drawing/2014/main" id="{394846C9-F612-4BE1-A5A8-34B6D29B525B}"/>
              </a:ext>
            </a:extLst>
          </p:cNvPr>
          <p:cNvSpPr>
            <a:spLocks noGrp="1"/>
          </p:cNvSpPr>
          <p:nvPr>
            <p:ph idx="1"/>
          </p:nvPr>
        </p:nvSpPr>
        <p:spPr>
          <a:xfrm>
            <a:off x="6472518" y="2026025"/>
            <a:ext cx="3783106" cy="4518210"/>
          </a:xfrm>
        </p:spPr>
        <p:txBody>
          <a:bodyPr/>
          <a:lstStyle/>
          <a:p>
            <a:r>
              <a:rPr lang="pl-PL" dirty="0"/>
              <a:t>Położona pomiędzy Dubrownikiem a </a:t>
            </a:r>
            <a:r>
              <a:rPr lang="pl-PL" dirty="0" err="1"/>
              <a:t>Korčulą</a:t>
            </a:r>
            <a:r>
              <a:rPr lang="pl-PL" dirty="0"/>
              <a:t> wyspa Mljet należy do najbardziej zielonych wysp Adriatyku. Ten długi na 37 km i szeroki na maksymalnie 3 km skrawek lądu zamieszkuje niewiele ponad tysiąc osób. Według niektórych interpretatorów dzieł Homera, to właśnie tę wyspę zamieszkiwała bogini Ino, która pomogła Odyseuszowi wrócić spod Troi na Itakę. Cała okolica ogłoszona została parkiem narodowym.</a:t>
            </a:r>
          </a:p>
        </p:txBody>
      </p:sp>
      <p:pic>
        <p:nvPicPr>
          <p:cNvPr id="4" name="Obraz 3">
            <a:extLst>
              <a:ext uri="{FF2B5EF4-FFF2-40B4-BE49-F238E27FC236}">
                <a16:creationId xmlns:a16="http://schemas.microsoft.com/office/drawing/2014/main" id="{2EA28CA0-0C01-421D-8FC0-5078AB44C1EA}"/>
              </a:ext>
            </a:extLst>
          </p:cNvPr>
          <p:cNvPicPr>
            <a:picLocks noChangeAspect="1"/>
          </p:cNvPicPr>
          <p:nvPr/>
        </p:nvPicPr>
        <p:blipFill>
          <a:blip r:embed="rId2"/>
          <a:stretch>
            <a:fillRect/>
          </a:stretch>
        </p:blipFill>
        <p:spPr>
          <a:xfrm>
            <a:off x="878543" y="1831602"/>
            <a:ext cx="5593975" cy="40262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0388121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GROBLA OLBRZYMA – CUD NATURY - blog podróżniczy PAZOLA">
            <a:extLst>
              <a:ext uri="{FF2B5EF4-FFF2-40B4-BE49-F238E27FC236}">
                <a16:creationId xmlns:a16="http://schemas.microsoft.com/office/drawing/2014/main" id="{111DED2A-6871-40F6-9643-EFF3AC78EF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Symbol zastępczy zawartości 2">
            <a:extLst>
              <a:ext uri="{FF2B5EF4-FFF2-40B4-BE49-F238E27FC236}">
                <a16:creationId xmlns:a16="http://schemas.microsoft.com/office/drawing/2014/main" id="{001DCB5A-99F5-4FCC-89B0-FC207579A8A2}"/>
              </a:ext>
            </a:extLst>
          </p:cNvPr>
          <p:cNvSpPr txBox="1">
            <a:spLocks/>
          </p:cNvSpPr>
          <p:nvPr/>
        </p:nvSpPr>
        <p:spPr>
          <a:xfrm>
            <a:off x="396240" y="400335"/>
            <a:ext cx="7673340" cy="2045685"/>
          </a:xfrm>
          <a:prstGeom prst="rect">
            <a:avLst/>
          </a:prstGeom>
          <a:effectLst>
            <a:outerShdw blurRad="76200" algn="ctr" rotWithShape="0">
              <a:srgbClr val="000000">
                <a:alpha val="82000"/>
              </a:srgbClr>
            </a:outerShdw>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1800" dirty="0">
                <a:solidFill>
                  <a:schemeClr val="bg1"/>
                </a:solidFill>
                <a:effectLst>
                  <a:outerShdw blurRad="114300" algn="ctr" rotWithShape="0">
                    <a:srgbClr val="000000"/>
                  </a:outerShdw>
                </a:effectLst>
                <a:latin typeface="Segoe UI" panose="020B0502040204020203" pitchFamily="34" charset="0"/>
                <a:ea typeface="Open Sans" panose="020B0606030504020204" pitchFamily="34" charset="0"/>
                <a:cs typeface="Segoe UI" panose="020B0502040204020203" pitchFamily="34" charset="0"/>
              </a:rPr>
              <a:t>Według irlandzkiej legendy Groblę wybudował olbrzym Finn </a:t>
            </a:r>
            <a:r>
              <a:rPr lang="pl-PL" sz="1800" dirty="0" err="1">
                <a:solidFill>
                  <a:schemeClr val="bg1"/>
                </a:solidFill>
                <a:effectLst>
                  <a:outerShdw blurRad="114300" algn="ctr" rotWithShape="0">
                    <a:srgbClr val="000000"/>
                  </a:outerShdw>
                </a:effectLst>
                <a:latin typeface="Segoe UI" panose="020B0502040204020203" pitchFamily="34" charset="0"/>
                <a:ea typeface="Open Sans" panose="020B0606030504020204" pitchFamily="34" charset="0"/>
                <a:cs typeface="Segoe UI" panose="020B0502040204020203" pitchFamily="34" charset="0"/>
              </a:rPr>
              <a:t>MacCumhaill</a:t>
            </a:r>
            <a:r>
              <a:rPr lang="pl-PL" sz="1800" dirty="0">
                <a:solidFill>
                  <a:schemeClr val="bg1"/>
                </a:solidFill>
                <a:effectLst>
                  <a:outerShdw blurRad="114300" algn="ctr" rotWithShape="0">
                    <a:srgbClr val="000000"/>
                  </a:outerShdw>
                </a:effectLst>
                <a:latin typeface="Segoe UI" panose="020B0502040204020203" pitchFamily="34" charset="0"/>
                <a:ea typeface="Open Sans" panose="020B0606030504020204" pitchFamily="34" charset="0"/>
                <a:cs typeface="Segoe UI" panose="020B0502040204020203" pitchFamily="34" charset="0"/>
              </a:rPr>
              <a:t> (Finn </a:t>
            </a:r>
            <a:r>
              <a:rPr lang="pl-PL" sz="1800" dirty="0" err="1">
                <a:solidFill>
                  <a:schemeClr val="bg1"/>
                </a:solidFill>
                <a:effectLst>
                  <a:outerShdw blurRad="114300" algn="ctr" rotWithShape="0">
                    <a:srgbClr val="000000"/>
                  </a:outerShdw>
                </a:effectLst>
                <a:latin typeface="Segoe UI" panose="020B0502040204020203" pitchFamily="34" charset="0"/>
                <a:ea typeface="Open Sans" panose="020B0606030504020204" pitchFamily="34" charset="0"/>
                <a:cs typeface="Segoe UI" panose="020B0502040204020203" pitchFamily="34" charset="0"/>
              </a:rPr>
              <a:t>McCool</a:t>
            </a:r>
            <a:r>
              <a:rPr lang="pl-PL" sz="1800" dirty="0">
                <a:solidFill>
                  <a:schemeClr val="bg1"/>
                </a:solidFill>
                <a:effectLst>
                  <a:outerShdw blurRad="114300" algn="ctr" rotWithShape="0">
                    <a:srgbClr val="000000"/>
                  </a:outerShdw>
                </a:effectLst>
                <a:latin typeface="Segoe UI" panose="020B0502040204020203" pitchFamily="34" charset="0"/>
                <a:ea typeface="Open Sans" panose="020B0606030504020204" pitchFamily="34" charset="0"/>
                <a:cs typeface="Segoe UI" panose="020B0502040204020203" pitchFamily="34" charset="0"/>
              </a:rPr>
              <a:t>), który chciał przejść do Szkocji suchą stopą, by pokonać swojego rywala. Jednak, gdy przyszedł i zobaczył, jak wielki jest szkocki olbrzym, uciekł i przebrał się za dziecko. Gdy szkocki olbrzym przybył do Irlandii i zobaczył „dziecko”, przeraził się na myśl, jak wielki musi być dorosły. Uciekając do Szkocji po drodze porąbał Groblę by Irlandczyk nie mógł za nim wrócić.</a:t>
            </a:r>
          </a:p>
        </p:txBody>
      </p:sp>
    </p:spTree>
    <p:extLst>
      <p:ext uri="{BB962C8B-B14F-4D97-AF65-F5344CB8AC3E}">
        <p14:creationId xmlns:p14="http://schemas.microsoft.com/office/powerpoint/2010/main" val="3141605399"/>
      </p:ext>
    </p:extLst>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descr="This Mysterious Irish Burial Mound is Older Than the Pyramids | Gaia">
            <a:extLst>
              <a:ext uri="{FF2B5EF4-FFF2-40B4-BE49-F238E27FC236}">
                <a16:creationId xmlns:a16="http://schemas.microsoft.com/office/drawing/2014/main" id="{03128F5F-261E-438B-B191-E24D913D127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ytuł 1">
            <a:extLst>
              <a:ext uri="{FF2B5EF4-FFF2-40B4-BE49-F238E27FC236}">
                <a16:creationId xmlns:a16="http://schemas.microsoft.com/office/drawing/2014/main" id="{862E2480-5ED5-4032-943B-FDF7C0F0B0A7}"/>
              </a:ext>
            </a:extLst>
          </p:cNvPr>
          <p:cNvSpPr>
            <a:spLocks noGrp="1"/>
          </p:cNvSpPr>
          <p:nvPr>
            <p:ph type="title"/>
          </p:nvPr>
        </p:nvSpPr>
        <p:spPr/>
        <p:txBody>
          <a:bodyPr/>
          <a:lstStyle/>
          <a:p>
            <a:pPr fontAlgn="base"/>
            <a:r>
              <a:rPr lang="pl-PL" dirty="0">
                <a:solidFill>
                  <a:schemeClr val="bg1"/>
                </a:solidFill>
                <a:effectLst>
                  <a:outerShdw blurRad="114300" algn="ctr" rotWithShape="0">
                    <a:srgbClr val="000000"/>
                  </a:outerShdw>
                </a:effectLst>
                <a:latin typeface="Arial" panose="020B0604020202020204" pitchFamily="34" charset="0"/>
                <a:ea typeface="Open Sans" panose="020B0606030504020204" pitchFamily="34" charset="0"/>
                <a:cs typeface="Arial" panose="020B0604020202020204" pitchFamily="34" charset="0"/>
              </a:rPr>
              <a:t>Grobowiec </a:t>
            </a:r>
            <a:r>
              <a:rPr lang="pl-PL" dirty="0" err="1">
                <a:solidFill>
                  <a:schemeClr val="bg1"/>
                </a:solidFill>
                <a:effectLst>
                  <a:outerShdw blurRad="114300" algn="ctr" rotWithShape="0">
                    <a:srgbClr val="000000"/>
                  </a:outerShdw>
                </a:effectLst>
                <a:latin typeface="Arial" panose="020B0604020202020204" pitchFamily="34" charset="0"/>
                <a:ea typeface="Open Sans" panose="020B0606030504020204" pitchFamily="34" charset="0"/>
                <a:cs typeface="Arial" panose="020B0604020202020204" pitchFamily="34" charset="0"/>
              </a:rPr>
              <a:t>Newgrange</a:t>
            </a:r>
            <a:endParaRPr lang="pl-PL" dirty="0">
              <a:solidFill>
                <a:schemeClr val="bg1"/>
              </a:solidFill>
              <a:effectLst>
                <a:outerShdw blurRad="114300" algn="ctr" rotWithShape="0">
                  <a:srgbClr val="000000"/>
                </a:outerShdw>
              </a:effectLst>
              <a:latin typeface="Arial" panose="020B0604020202020204" pitchFamily="34" charset="0"/>
              <a:ea typeface="Open Sans" panose="020B0606030504020204" pitchFamily="34" charset="0"/>
              <a:cs typeface="Arial" panose="020B0604020202020204" pitchFamily="34" charset="0"/>
            </a:endParaRPr>
          </a:p>
        </p:txBody>
      </p:sp>
      <p:sp>
        <p:nvSpPr>
          <p:cNvPr id="4" name="Symbol zastępczy zawartości 2">
            <a:extLst>
              <a:ext uri="{FF2B5EF4-FFF2-40B4-BE49-F238E27FC236}">
                <a16:creationId xmlns:a16="http://schemas.microsoft.com/office/drawing/2014/main" id="{D3C64021-43DC-4D84-82E5-D8FAD84B9A08}"/>
              </a:ext>
            </a:extLst>
          </p:cNvPr>
          <p:cNvSpPr txBox="1">
            <a:spLocks/>
          </p:cNvSpPr>
          <p:nvPr/>
        </p:nvSpPr>
        <p:spPr>
          <a:xfrm>
            <a:off x="610553" y="4629150"/>
            <a:ext cx="10962322" cy="2093984"/>
          </a:xfrm>
          <a:prstGeom prst="rect">
            <a:avLst/>
          </a:prstGeom>
          <a:effectLst>
            <a:outerShdw blurRad="76200" algn="ctr" rotWithShape="0">
              <a:srgbClr val="000000"/>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2400" dirty="0">
                <a:solidFill>
                  <a:schemeClr val="bg1"/>
                </a:solidFill>
                <a:effectLst>
                  <a:outerShdw blurRad="114300" algn="ctr" rotWithShape="0">
                    <a:srgbClr val="000000"/>
                  </a:outerShdw>
                </a:effectLst>
                <a:latin typeface="Segoe UI" panose="020B0502040204020203" pitchFamily="34" charset="0"/>
                <a:ea typeface="Open Sans" panose="020B0606030504020204" pitchFamily="34" charset="0"/>
                <a:cs typeface="Segoe UI" panose="020B0502040204020203" pitchFamily="34" charset="0"/>
              </a:rPr>
              <a:t>Neolityczny grobowiec zbudowany ok. 3200r p.n.e. oznacza, że jest starszy od egipskich piramid. Jest niezwykłym przykładem wykorzystania ówczesnej astrologicznej i architektonicznej wiedzy. Główna komnata grobowca rozświetlana jest wiązka promieni słonecznych raz w roku przez zaledwie około 15 minut</a:t>
            </a:r>
          </a:p>
        </p:txBody>
      </p:sp>
      <p:pic>
        <p:nvPicPr>
          <p:cNvPr id="4102" name="Picture 6">
            <a:extLst>
              <a:ext uri="{FF2B5EF4-FFF2-40B4-BE49-F238E27FC236}">
                <a16:creationId xmlns:a16="http://schemas.microsoft.com/office/drawing/2014/main" id="{F76E36BA-F9B8-4126-A348-CF81D5EF0C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9500" y="134868"/>
            <a:ext cx="4619466" cy="2161124"/>
          </a:xfrm>
          <a:prstGeom prst="rect">
            <a:avLst/>
          </a:prstGeom>
          <a:noFill/>
          <a:effectLst>
            <a:softEdge rad="762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631813"/>
      </p:ext>
    </p:extLst>
  </p:cSld>
  <p:clrMapOvr>
    <a:masterClrMapping/>
  </p:clrMapOvr>
  <p:transition spd="slow">
    <p:cover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Saint Patrick's Cathedral, a Dublin Landmark">
            <a:extLst>
              <a:ext uri="{FF2B5EF4-FFF2-40B4-BE49-F238E27FC236}">
                <a16:creationId xmlns:a16="http://schemas.microsoft.com/office/drawing/2014/main" id="{961D8636-ECF9-4B5B-8FE7-58199190F5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ytuł 1">
            <a:extLst>
              <a:ext uri="{FF2B5EF4-FFF2-40B4-BE49-F238E27FC236}">
                <a16:creationId xmlns:a16="http://schemas.microsoft.com/office/drawing/2014/main" id="{862E2480-5ED5-4032-943B-FDF7C0F0B0A7}"/>
              </a:ext>
            </a:extLst>
          </p:cNvPr>
          <p:cNvSpPr>
            <a:spLocks noGrp="1"/>
          </p:cNvSpPr>
          <p:nvPr>
            <p:ph type="title"/>
          </p:nvPr>
        </p:nvSpPr>
        <p:spPr>
          <a:xfrm>
            <a:off x="523875" y="365125"/>
            <a:ext cx="10515600" cy="1325563"/>
          </a:xfrm>
        </p:spPr>
        <p:txBody>
          <a:bodyPr/>
          <a:lstStyle/>
          <a:p>
            <a:pPr fontAlgn="base"/>
            <a:r>
              <a:rPr lang="pl-PL" dirty="0">
                <a:solidFill>
                  <a:schemeClr val="bg1"/>
                </a:solidFill>
                <a:effectLst>
                  <a:outerShdw blurRad="114300" algn="ctr" rotWithShape="0">
                    <a:srgbClr val="000000"/>
                  </a:outerShdw>
                </a:effectLst>
                <a:latin typeface="Arial" panose="020B0604020202020204" pitchFamily="34" charset="0"/>
                <a:ea typeface="Open Sans" panose="020B0606030504020204" pitchFamily="34" charset="0"/>
                <a:cs typeface="Arial" panose="020B0604020202020204" pitchFamily="34" charset="0"/>
              </a:rPr>
              <a:t>Dzień Świętego Patryka</a:t>
            </a:r>
          </a:p>
        </p:txBody>
      </p:sp>
      <p:sp>
        <p:nvSpPr>
          <p:cNvPr id="4" name="Symbol zastępczy zawartości 2">
            <a:extLst>
              <a:ext uri="{FF2B5EF4-FFF2-40B4-BE49-F238E27FC236}">
                <a16:creationId xmlns:a16="http://schemas.microsoft.com/office/drawing/2014/main" id="{D3C64021-43DC-4D84-82E5-D8FAD84B9A08}"/>
              </a:ext>
            </a:extLst>
          </p:cNvPr>
          <p:cNvSpPr txBox="1">
            <a:spLocks/>
          </p:cNvSpPr>
          <p:nvPr/>
        </p:nvSpPr>
        <p:spPr>
          <a:xfrm>
            <a:off x="523875" y="1779588"/>
            <a:ext cx="9048750" cy="3459162"/>
          </a:xfrm>
          <a:prstGeom prst="rect">
            <a:avLst/>
          </a:prstGeom>
          <a:effectLst>
            <a:outerShdw blurRad="76200" algn="ctr" rotWithShape="0">
              <a:srgbClr val="000000"/>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2400" dirty="0">
                <a:solidFill>
                  <a:schemeClr val="bg1"/>
                </a:solidFill>
                <a:effectLst>
                  <a:outerShdw blurRad="114300" algn="ctr" rotWithShape="0">
                    <a:srgbClr val="000000"/>
                  </a:outerShdw>
                </a:effectLst>
                <a:latin typeface="Segoe UI" panose="020B0502040204020203" pitchFamily="34" charset="0"/>
                <a:ea typeface="Open Sans" panose="020B0606030504020204" pitchFamily="34" charset="0"/>
                <a:cs typeface="Segoe UI" panose="020B0502040204020203" pitchFamily="34" charset="0"/>
              </a:rPr>
              <a:t>W Irlandii dzień ten jest obchodzony 17 marca i jest dniem wolnym od pracy</a:t>
            </a:r>
          </a:p>
        </p:txBody>
      </p:sp>
      <p:sp>
        <p:nvSpPr>
          <p:cNvPr id="6" name="Symbol zastępczy zawartości 2">
            <a:extLst>
              <a:ext uri="{FF2B5EF4-FFF2-40B4-BE49-F238E27FC236}">
                <a16:creationId xmlns:a16="http://schemas.microsoft.com/office/drawing/2014/main" id="{9087DC29-9B7B-42B3-8404-30AFAEF4D62D}"/>
              </a:ext>
            </a:extLst>
          </p:cNvPr>
          <p:cNvSpPr txBox="1">
            <a:spLocks/>
          </p:cNvSpPr>
          <p:nvPr/>
        </p:nvSpPr>
        <p:spPr>
          <a:xfrm>
            <a:off x="2520950" y="4341812"/>
            <a:ext cx="9042400" cy="1971675"/>
          </a:xfrm>
          <a:prstGeom prst="rect">
            <a:avLst/>
          </a:prstGeom>
          <a:effectLst>
            <a:outerShdw blurRad="76200" algn="ctr" rotWithShape="0">
              <a:srgbClr val="000000"/>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pl-PL" sz="2400" dirty="0">
                <a:solidFill>
                  <a:schemeClr val="bg1"/>
                </a:solidFill>
                <a:effectLst>
                  <a:outerShdw blurRad="114300" algn="ctr" rotWithShape="0">
                    <a:srgbClr val="000000"/>
                  </a:outerShdw>
                </a:effectLst>
                <a:latin typeface="Segoe UI" panose="020B0502040204020203" pitchFamily="34" charset="0"/>
                <a:ea typeface="Open Sans" panose="020B0606030504020204" pitchFamily="34" charset="0"/>
                <a:cs typeface="Segoe UI" panose="020B0502040204020203" pitchFamily="34" charset="0"/>
              </a:rPr>
              <a:t>Najważniejszą tradycją obchodów dnia św. Patryka jest noszenie ubrań w kolorze zielonym, symbolizującym </a:t>
            </a:r>
            <a:br>
              <a:rPr lang="pl-PL" sz="2400" dirty="0">
                <a:solidFill>
                  <a:schemeClr val="bg1"/>
                </a:solidFill>
                <a:effectLst>
                  <a:outerShdw blurRad="114300" algn="ctr" rotWithShape="0">
                    <a:srgbClr val="000000"/>
                  </a:outerShdw>
                </a:effectLst>
                <a:latin typeface="Segoe UI" panose="020B0502040204020203" pitchFamily="34" charset="0"/>
                <a:ea typeface="Open Sans" panose="020B0606030504020204" pitchFamily="34" charset="0"/>
                <a:cs typeface="Segoe UI" panose="020B0502040204020203" pitchFamily="34" charset="0"/>
              </a:rPr>
            </a:br>
            <a:r>
              <a:rPr lang="pl-PL" sz="2400" dirty="0">
                <a:solidFill>
                  <a:schemeClr val="bg1"/>
                </a:solidFill>
                <a:effectLst>
                  <a:outerShdw blurRad="114300" algn="ctr" rotWithShape="0">
                    <a:srgbClr val="000000"/>
                  </a:outerShdw>
                </a:effectLst>
                <a:latin typeface="Segoe UI" panose="020B0502040204020203" pitchFamily="34" charset="0"/>
                <a:ea typeface="Open Sans" panose="020B0606030504020204" pitchFamily="34" charset="0"/>
                <a:cs typeface="Segoe UI" panose="020B0502040204020203" pitchFamily="34" charset="0"/>
              </a:rPr>
              <a:t>trójlistną koniczynę - shamrock. W tym dniu Irlandczycy piją obowiązkową szklankę whiskey zwaną „dzbanem Patryka”.</a:t>
            </a:r>
          </a:p>
          <a:p>
            <a:pPr marL="0" indent="0" algn="r">
              <a:buNone/>
            </a:pPr>
            <a:r>
              <a:rPr lang="pl-PL" sz="2400" dirty="0">
                <a:solidFill>
                  <a:schemeClr val="bg1"/>
                </a:solidFill>
                <a:effectLst>
                  <a:outerShdw blurRad="114300" algn="ctr" rotWithShape="0">
                    <a:srgbClr val="000000"/>
                  </a:outerShdw>
                </a:effectLst>
                <a:latin typeface="Segoe UI" panose="020B0502040204020203" pitchFamily="34" charset="0"/>
                <a:ea typeface="Open Sans" panose="020B0606030504020204" pitchFamily="34" charset="0"/>
                <a:cs typeface="Segoe UI" panose="020B0502040204020203" pitchFamily="34" charset="0"/>
              </a:rPr>
              <a:t>W tym dniu organizowane są festyny i uliczne pochody.</a:t>
            </a:r>
          </a:p>
        </p:txBody>
      </p:sp>
      <p:pic>
        <p:nvPicPr>
          <p:cNvPr id="1030" name="Picture 6" descr="Święty Patryk – Wikipedia, wolna encyklopedia">
            <a:extLst>
              <a:ext uri="{FF2B5EF4-FFF2-40B4-BE49-F238E27FC236}">
                <a16:creationId xmlns:a16="http://schemas.microsoft.com/office/drawing/2014/main" id="{ABDA7A50-9327-42FC-892B-4056574D6B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05" y="3812381"/>
            <a:ext cx="1921351"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002893"/>
      </p:ext>
    </p:extLst>
  </p:cSld>
  <p:clrMapOvr>
    <a:masterClrMapping/>
  </p:clrMapOvr>
  <p:transition spd="slow">
    <p:cover dir="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43C926FE-68DB-494E-8C11-FB1719FBB767}"/>
              </a:ext>
            </a:extLst>
          </p:cNvPr>
          <p:cNvSpPr/>
          <p:nvPr/>
        </p:nvSpPr>
        <p:spPr>
          <a:xfrm>
            <a:off x="0" y="0"/>
            <a:ext cx="12192000" cy="6858000"/>
          </a:xfrm>
          <a:prstGeom prst="rect">
            <a:avLst/>
          </a:prstGeom>
          <a:gradFill flip="none" rotWithShape="1">
            <a:gsLst>
              <a:gs pos="100000">
                <a:srgbClr val="001642"/>
              </a:gs>
              <a:gs pos="0">
                <a:srgbClr val="0070C0"/>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 name="Podtytuł 2">
            <a:extLst>
              <a:ext uri="{FF2B5EF4-FFF2-40B4-BE49-F238E27FC236}">
                <a16:creationId xmlns:a16="http://schemas.microsoft.com/office/drawing/2014/main" id="{C91B5A22-BE8C-4940-8E19-B5C3035B8C7E}"/>
              </a:ext>
            </a:extLst>
          </p:cNvPr>
          <p:cNvSpPr txBox="1">
            <a:spLocks/>
          </p:cNvSpPr>
          <p:nvPr/>
        </p:nvSpPr>
        <p:spPr>
          <a:xfrm>
            <a:off x="717550" y="1347788"/>
            <a:ext cx="10829926" cy="54006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pl-PL" sz="2200" dirty="0">
                <a:solidFill>
                  <a:schemeClr val="bg1"/>
                </a:solidFill>
                <a:effectLst>
                  <a:outerShdw blurRad="114300" algn="ctr" rotWithShape="0">
                    <a:srgbClr val="000000"/>
                  </a:outerShdw>
                </a:effectLst>
                <a:latin typeface="Segoe UI" panose="020B0502040204020203" pitchFamily="34" charset="0"/>
                <a:ea typeface="Open Sans" panose="020B0606030504020204" pitchFamily="34" charset="0"/>
                <a:cs typeface="Segoe UI" panose="020B0502040204020203" pitchFamily="34" charset="0"/>
              </a:rPr>
              <a:t>• Ostatni dzień karnawału przed wielkim postem jest świętowany jako dzień naleśnika</a:t>
            </a:r>
          </a:p>
          <a:p>
            <a:pPr algn="l"/>
            <a:r>
              <a:rPr lang="pl-PL" sz="2200" dirty="0">
                <a:solidFill>
                  <a:schemeClr val="bg1"/>
                </a:solidFill>
                <a:effectLst>
                  <a:outerShdw blurRad="114300" algn="ctr" rotWithShape="0">
                    <a:srgbClr val="000000"/>
                  </a:outerShdw>
                </a:effectLst>
                <a:latin typeface="Segoe UI" panose="020B0502040204020203" pitchFamily="34" charset="0"/>
                <a:ea typeface="Open Sans" panose="020B0606030504020204" pitchFamily="34" charset="0"/>
                <a:cs typeface="Segoe UI" panose="020B0502040204020203" pitchFamily="34" charset="0"/>
              </a:rPr>
              <a:t>• Narodowym symbolem zwierzęcym Irlandii jest jeleń, co ciekawe w tym kraju nie występuje ani jeden wąż. Nie ma także kretów, ani dzięciołów.</a:t>
            </a:r>
            <a:endParaRPr lang="pl-PL" sz="2200" dirty="0">
              <a:solidFill>
                <a:schemeClr val="bg1"/>
              </a:solidFill>
              <a:latin typeface="Segoe UI" panose="020B0502040204020203" pitchFamily="34" charset="0"/>
              <a:ea typeface="Open Sans" panose="020B0606030504020204" pitchFamily="34" charset="0"/>
              <a:cs typeface="Segoe UI" panose="020B0502040204020203" pitchFamily="34" charset="0"/>
            </a:endParaRPr>
          </a:p>
          <a:p>
            <a:pPr algn="l"/>
            <a:r>
              <a:rPr lang="pl-PL" sz="2200" dirty="0">
                <a:solidFill>
                  <a:schemeClr val="bg1"/>
                </a:solidFill>
                <a:effectLst>
                  <a:outerShdw blurRad="114300" algn="ctr" rotWithShape="0">
                    <a:srgbClr val="000000"/>
                  </a:outerShdw>
                </a:effectLst>
                <a:latin typeface="Segoe UI" panose="020B0502040204020203" pitchFamily="34" charset="0"/>
                <a:ea typeface="Open Sans" panose="020B0606030504020204" pitchFamily="34" charset="0"/>
                <a:cs typeface="Segoe UI" panose="020B0502040204020203" pitchFamily="34" charset="0"/>
              </a:rPr>
              <a:t>• W Irlandii znajduje się największa kopalnia cynku w Europie – kopalnia Tara</a:t>
            </a:r>
          </a:p>
          <a:p>
            <a:pPr algn="l"/>
            <a:r>
              <a:rPr lang="pl-PL" sz="2200" dirty="0">
                <a:solidFill>
                  <a:schemeClr val="bg1"/>
                </a:solidFill>
                <a:effectLst>
                  <a:outerShdw blurRad="114300" algn="ctr" rotWithShape="0">
                    <a:srgbClr val="000000"/>
                  </a:outerShdw>
                </a:effectLst>
                <a:latin typeface="Segoe UI" panose="020B0502040204020203" pitchFamily="34" charset="0"/>
                <a:ea typeface="Open Sans" panose="020B0606030504020204" pitchFamily="34" charset="0"/>
                <a:cs typeface="Segoe UI" panose="020B0502040204020203" pitchFamily="34" charset="0"/>
              </a:rPr>
              <a:t>• W Irlandii spożywa się najwięcej piwa na świecie – najbardziej znanym browarem jest Guinness. Jest także zwana krajem Pubów.</a:t>
            </a:r>
          </a:p>
          <a:p>
            <a:pPr algn="l"/>
            <a:r>
              <a:rPr lang="pl-PL" sz="2200" dirty="0">
                <a:solidFill>
                  <a:schemeClr val="bg1"/>
                </a:solidFill>
                <a:effectLst>
                  <a:outerShdw blurRad="114300" algn="ctr" rotWithShape="0">
                    <a:srgbClr val="000000"/>
                  </a:outerShdw>
                </a:effectLst>
                <a:latin typeface="Segoe UI" panose="020B0502040204020203" pitchFamily="34" charset="0"/>
                <a:ea typeface="Open Sans" panose="020B0606030504020204" pitchFamily="34" charset="0"/>
                <a:cs typeface="Segoe UI" panose="020B0502040204020203" pitchFamily="34" charset="0"/>
              </a:rPr>
              <a:t>• Niechlubnym dziełem powstałym w Irlandii był </a:t>
            </a:r>
            <a:r>
              <a:rPr lang="pl-PL" sz="2200" dirty="0" err="1">
                <a:solidFill>
                  <a:schemeClr val="bg1"/>
                </a:solidFill>
                <a:effectLst>
                  <a:outerShdw blurRad="114300" algn="ctr" rotWithShape="0">
                    <a:srgbClr val="000000"/>
                  </a:outerShdw>
                </a:effectLst>
                <a:latin typeface="Segoe UI" panose="020B0502040204020203" pitchFamily="34" charset="0"/>
                <a:ea typeface="Open Sans" panose="020B0606030504020204" pitchFamily="34" charset="0"/>
                <a:cs typeface="Segoe UI" panose="020B0502040204020203" pitchFamily="34" charset="0"/>
              </a:rPr>
              <a:t>Titanic</a:t>
            </a:r>
            <a:r>
              <a:rPr lang="pl-PL" sz="2200" dirty="0">
                <a:solidFill>
                  <a:schemeClr val="bg1"/>
                </a:solidFill>
                <a:effectLst>
                  <a:outerShdw blurRad="114300" algn="ctr" rotWithShape="0">
                    <a:srgbClr val="000000"/>
                  </a:outerShdw>
                </a:effectLst>
                <a:latin typeface="Segoe UI" panose="020B0502040204020203" pitchFamily="34" charset="0"/>
                <a:ea typeface="Open Sans" panose="020B0606030504020204" pitchFamily="34" charset="0"/>
                <a:cs typeface="Segoe UI" panose="020B0502040204020203" pitchFamily="34" charset="0"/>
              </a:rPr>
              <a:t>.</a:t>
            </a:r>
          </a:p>
          <a:p>
            <a:pPr algn="l"/>
            <a:r>
              <a:rPr lang="pl-PL" sz="2200" dirty="0">
                <a:solidFill>
                  <a:schemeClr val="bg1"/>
                </a:solidFill>
                <a:effectLst>
                  <a:outerShdw blurRad="114300" algn="ctr" rotWithShape="0">
                    <a:srgbClr val="000000"/>
                  </a:outerShdw>
                </a:effectLst>
                <a:latin typeface="Segoe UI" panose="020B0502040204020203" pitchFamily="34" charset="0"/>
                <a:ea typeface="Open Sans" panose="020B0606030504020204" pitchFamily="34" charset="0"/>
                <a:cs typeface="Segoe UI" panose="020B0502040204020203" pitchFamily="34" charset="0"/>
              </a:rPr>
              <a:t>• Halloween wywodzi się z irlandzkiego święta </a:t>
            </a:r>
            <a:r>
              <a:rPr lang="pl-PL" sz="2200" dirty="0" err="1">
                <a:solidFill>
                  <a:schemeClr val="bg1"/>
                </a:solidFill>
                <a:effectLst>
                  <a:outerShdw blurRad="114300" algn="ctr" rotWithShape="0">
                    <a:srgbClr val="000000"/>
                  </a:outerShdw>
                </a:effectLst>
                <a:latin typeface="Segoe UI" panose="020B0502040204020203" pitchFamily="34" charset="0"/>
                <a:ea typeface="Open Sans" panose="020B0606030504020204" pitchFamily="34" charset="0"/>
                <a:cs typeface="Segoe UI" panose="020B0502040204020203" pitchFamily="34" charset="0"/>
              </a:rPr>
              <a:t>Samhain</a:t>
            </a:r>
            <a:endParaRPr lang="pl-PL" sz="2200" dirty="0">
              <a:solidFill>
                <a:schemeClr val="bg1"/>
              </a:solidFill>
              <a:effectLst>
                <a:outerShdw blurRad="114300" algn="ctr" rotWithShape="0">
                  <a:srgbClr val="000000"/>
                </a:outerShdw>
              </a:effectLst>
              <a:latin typeface="Segoe UI" panose="020B0502040204020203" pitchFamily="34" charset="0"/>
              <a:ea typeface="Open Sans" panose="020B0606030504020204" pitchFamily="34" charset="0"/>
              <a:cs typeface="Segoe UI" panose="020B0502040204020203" pitchFamily="34" charset="0"/>
            </a:endParaRPr>
          </a:p>
          <a:p>
            <a:pPr algn="l"/>
            <a:r>
              <a:rPr lang="pl-PL" sz="2200" dirty="0">
                <a:solidFill>
                  <a:schemeClr val="bg1"/>
                </a:solidFill>
                <a:effectLst>
                  <a:outerShdw blurRad="114300" algn="ctr" rotWithShape="0">
                    <a:srgbClr val="000000"/>
                  </a:outerShdw>
                </a:effectLst>
                <a:latin typeface="Segoe UI" panose="020B0502040204020203" pitchFamily="34" charset="0"/>
                <a:ea typeface="Open Sans" panose="020B0606030504020204" pitchFamily="34" charset="0"/>
                <a:cs typeface="Segoe UI" panose="020B0502040204020203" pitchFamily="34" charset="0"/>
              </a:rPr>
              <a:t>• 29 lutego irlandzkie kobiety oświadczają się mężczyzną.</a:t>
            </a:r>
          </a:p>
          <a:p>
            <a:pPr algn="l"/>
            <a:r>
              <a:rPr lang="pl-PL" sz="2200" dirty="0">
                <a:solidFill>
                  <a:schemeClr val="bg1"/>
                </a:solidFill>
                <a:effectLst>
                  <a:outerShdw blurRad="114300" algn="ctr" rotWithShape="0">
                    <a:srgbClr val="000000"/>
                  </a:outerShdw>
                </a:effectLst>
                <a:latin typeface="Segoe UI" panose="020B0502040204020203" pitchFamily="34" charset="0"/>
                <a:ea typeface="Open Sans" panose="020B0606030504020204" pitchFamily="34" charset="0"/>
                <a:cs typeface="Segoe UI" panose="020B0502040204020203" pitchFamily="34" charset="0"/>
              </a:rPr>
              <a:t>• W lokalnym radiu irlandzkim popularne jest nadawanie audycji z nekrologami</a:t>
            </a:r>
          </a:p>
          <a:p>
            <a:pPr algn="l"/>
            <a:r>
              <a:rPr lang="pl-PL" sz="2200" dirty="0">
                <a:solidFill>
                  <a:schemeClr val="bg1"/>
                </a:solidFill>
                <a:effectLst>
                  <a:outerShdw blurRad="114300" algn="ctr" rotWithShape="0">
                    <a:srgbClr val="000000"/>
                  </a:outerShdw>
                </a:effectLst>
                <a:latin typeface="Segoe UI" panose="020B0502040204020203" pitchFamily="34" charset="0"/>
                <a:ea typeface="Open Sans" panose="020B0606030504020204" pitchFamily="34" charset="0"/>
                <a:cs typeface="Segoe UI" panose="020B0502040204020203" pitchFamily="34" charset="0"/>
              </a:rPr>
              <a:t>• Jedyną osobą na świecie nagrodzoną Nagrodą Nobla oraz Oscarem był irlandzki dramaturg i prozaik George Bernard Shaw</a:t>
            </a:r>
          </a:p>
          <a:p>
            <a:pPr algn="l"/>
            <a:endParaRPr lang="pl-PL" sz="2200" dirty="0">
              <a:solidFill>
                <a:schemeClr val="bg1"/>
              </a:solidFill>
              <a:effectLst>
                <a:outerShdw blurRad="114300" algn="ctr" rotWithShape="0">
                  <a:srgbClr val="000000"/>
                </a:outerShdw>
              </a:effectLst>
              <a:latin typeface="Segoe UI" panose="020B0502040204020203" pitchFamily="34" charset="0"/>
              <a:ea typeface="Open Sans" panose="020B0606030504020204" pitchFamily="34" charset="0"/>
              <a:cs typeface="Segoe UI" panose="020B0502040204020203" pitchFamily="34" charset="0"/>
            </a:endParaRPr>
          </a:p>
        </p:txBody>
      </p:sp>
      <p:sp>
        <p:nvSpPr>
          <p:cNvPr id="7" name="Tytuł 1">
            <a:extLst>
              <a:ext uri="{FF2B5EF4-FFF2-40B4-BE49-F238E27FC236}">
                <a16:creationId xmlns:a16="http://schemas.microsoft.com/office/drawing/2014/main" id="{177792EE-ED7B-4C01-8702-1B3B14F76441}"/>
              </a:ext>
            </a:extLst>
          </p:cNvPr>
          <p:cNvSpPr>
            <a:spLocks noGrp="1"/>
          </p:cNvSpPr>
          <p:nvPr>
            <p:ph type="title"/>
          </p:nvPr>
        </p:nvSpPr>
        <p:spPr>
          <a:xfrm>
            <a:off x="838200" y="88900"/>
            <a:ext cx="10515600" cy="1325563"/>
          </a:xfrm>
        </p:spPr>
        <p:txBody>
          <a:bodyPr/>
          <a:lstStyle/>
          <a:p>
            <a:pPr algn="ctr" fontAlgn="base"/>
            <a:r>
              <a:rPr lang="pl-PL" dirty="0">
                <a:solidFill>
                  <a:schemeClr val="bg1"/>
                </a:solidFill>
                <a:effectLst>
                  <a:outerShdw blurRad="114300" algn="ctr" rotWithShape="0">
                    <a:srgbClr val="000000"/>
                  </a:outerShdw>
                </a:effectLst>
                <a:latin typeface="Arial" panose="020B0604020202020204" pitchFamily="34" charset="0"/>
                <a:ea typeface="Open Sans" panose="020B0606030504020204" pitchFamily="34" charset="0"/>
                <a:cs typeface="Arial" panose="020B0604020202020204" pitchFamily="34" charset="0"/>
              </a:rPr>
              <a:t>Ciekawostki</a:t>
            </a:r>
          </a:p>
        </p:txBody>
      </p:sp>
    </p:spTree>
    <p:extLst>
      <p:ext uri="{BB962C8B-B14F-4D97-AF65-F5344CB8AC3E}">
        <p14:creationId xmlns:p14="http://schemas.microsoft.com/office/powerpoint/2010/main" val="3016286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8DA18C65-E55B-41CE-B5F8-00A821473C04}"/>
              </a:ext>
            </a:extLst>
          </p:cNvPr>
          <p:cNvSpPr>
            <a:spLocks noGrp="1"/>
          </p:cNvSpPr>
          <p:nvPr>
            <p:ph idx="1"/>
          </p:nvPr>
        </p:nvSpPr>
        <p:spPr>
          <a:xfrm>
            <a:off x="6257365" y="1773044"/>
            <a:ext cx="4464425" cy="5013019"/>
          </a:xfrm>
        </p:spPr>
        <p:txBody>
          <a:bodyPr>
            <a:normAutofit/>
          </a:bodyPr>
          <a:lstStyle/>
          <a:p>
            <a:pPr marL="0" indent="0">
              <a:buNone/>
            </a:pPr>
            <a:r>
              <a:rPr lang="pl-PL" dirty="0"/>
              <a:t> </a:t>
            </a:r>
            <a:r>
              <a:rPr lang="pl-PL" sz="2400" dirty="0">
                <a:solidFill>
                  <a:schemeClr val="accent1">
                    <a:lumMod val="75000"/>
                  </a:schemeClr>
                </a:solidFill>
              </a:rPr>
              <a:t>Dubrownik , to  prawdziwa "perła Adriatyku”. </a:t>
            </a:r>
          </a:p>
          <a:p>
            <a:pPr marL="0" indent="0">
              <a:buNone/>
            </a:pPr>
            <a:endParaRPr lang="pl-PL" sz="2400" dirty="0">
              <a:solidFill>
                <a:schemeClr val="accent1">
                  <a:lumMod val="75000"/>
                </a:schemeClr>
              </a:solidFill>
            </a:endParaRPr>
          </a:p>
          <a:p>
            <a:pPr marL="0" indent="0">
              <a:buNone/>
            </a:pPr>
            <a:r>
              <a:rPr lang="pl-PL" dirty="0"/>
              <a:t>Stare miasto pełne zabytkowych świątyń i kamienic zostało wpisane na Listę Światowego Dziedzictwa UNESCO już w 1979 roku. Największe wrażenie robią jednak mury obronne, dzięki którym miasto nigdy nie zostało zdobyte. </a:t>
            </a:r>
          </a:p>
        </p:txBody>
      </p:sp>
      <p:sp>
        <p:nvSpPr>
          <p:cNvPr id="5" name="Prostokąt 4">
            <a:extLst>
              <a:ext uri="{FF2B5EF4-FFF2-40B4-BE49-F238E27FC236}">
                <a16:creationId xmlns:a16="http://schemas.microsoft.com/office/drawing/2014/main" id="{8F62D9AB-98A9-4E91-8FBE-CBCC88883BF2}"/>
              </a:ext>
            </a:extLst>
          </p:cNvPr>
          <p:cNvSpPr/>
          <p:nvPr/>
        </p:nvSpPr>
        <p:spPr>
          <a:xfrm>
            <a:off x="3853746" y="376518"/>
            <a:ext cx="3129542" cy="707886"/>
          </a:xfrm>
          <a:prstGeom prst="rect">
            <a:avLst/>
          </a:prstGeom>
        </p:spPr>
        <p:txBody>
          <a:bodyPr wrap="square">
            <a:spAutoFit/>
          </a:bodyPr>
          <a:lstStyle/>
          <a:p>
            <a:r>
              <a:rPr lang="pl-PL" sz="4000" b="1" dirty="0">
                <a:ln w="22225">
                  <a:solidFill>
                    <a:schemeClr val="accent2"/>
                  </a:solidFill>
                  <a:prstDash val="solid"/>
                </a:ln>
                <a:solidFill>
                  <a:schemeClr val="accent2">
                    <a:lumMod val="40000"/>
                    <a:lumOff val="60000"/>
                  </a:schemeClr>
                </a:solidFill>
              </a:rPr>
              <a:t>Dubrownik</a:t>
            </a:r>
          </a:p>
        </p:txBody>
      </p:sp>
      <p:pic>
        <p:nvPicPr>
          <p:cNvPr id="6" name="Obraz 5">
            <a:extLst>
              <a:ext uri="{FF2B5EF4-FFF2-40B4-BE49-F238E27FC236}">
                <a16:creationId xmlns:a16="http://schemas.microsoft.com/office/drawing/2014/main" id="{1EEC1CF1-6440-4F85-847E-6434CF31CE57}"/>
              </a:ext>
            </a:extLst>
          </p:cNvPr>
          <p:cNvPicPr>
            <a:picLocks noChangeAspect="1"/>
          </p:cNvPicPr>
          <p:nvPr/>
        </p:nvPicPr>
        <p:blipFill>
          <a:blip r:embed="rId2"/>
          <a:stretch>
            <a:fillRect/>
          </a:stretch>
        </p:blipFill>
        <p:spPr>
          <a:xfrm>
            <a:off x="158399" y="1895708"/>
            <a:ext cx="5937601" cy="489035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1975989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87FCB30-DF5E-4A70-A6A0-894084A5D3C7}"/>
              </a:ext>
            </a:extLst>
          </p:cNvPr>
          <p:cNvSpPr>
            <a:spLocks noGrp="1"/>
          </p:cNvSpPr>
          <p:nvPr>
            <p:ph type="title"/>
          </p:nvPr>
        </p:nvSpPr>
        <p:spPr>
          <a:xfrm>
            <a:off x="3914078" y="609600"/>
            <a:ext cx="4915939" cy="1230128"/>
          </a:xfrm>
        </p:spPr>
        <p:txBody>
          <a:bodyPr>
            <a:normAutofit/>
          </a:bodyPr>
          <a:lstStyle/>
          <a:p>
            <a:r>
              <a:rPr lang="pl-PL" sz="40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Rovinj</a:t>
            </a:r>
            <a:endParaRPr lang="pl-PL"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3" name="Symbol zastępczy zawartości 2">
            <a:extLst>
              <a:ext uri="{FF2B5EF4-FFF2-40B4-BE49-F238E27FC236}">
                <a16:creationId xmlns:a16="http://schemas.microsoft.com/office/drawing/2014/main" id="{C310BCFC-3E12-4BB2-BB70-C0CE8C8937DE}"/>
              </a:ext>
            </a:extLst>
          </p:cNvPr>
          <p:cNvSpPr>
            <a:spLocks noGrp="1"/>
          </p:cNvSpPr>
          <p:nvPr>
            <p:ph idx="1"/>
          </p:nvPr>
        </p:nvSpPr>
        <p:spPr>
          <a:xfrm>
            <a:off x="6095999" y="1650380"/>
            <a:ext cx="3818966" cy="5207621"/>
          </a:xfrm>
        </p:spPr>
        <p:txBody>
          <a:bodyPr/>
          <a:lstStyle/>
          <a:p>
            <a:r>
              <a:rPr lang="pl-PL" sz="2000" dirty="0">
                <a:solidFill>
                  <a:srgbClr val="00B050"/>
                </a:solidFill>
              </a:rPr>
              <a:t>Jeżeli Dubrownik jest "Perłą Adriatyku", to maleńki </a:t>
            </a:r>
            <a:r>
              <a:rPr lang="pl-PL" sz="2000" dirty="0" err="1">
                <a:solidFill>
                  <a:srgbClr val="00B050"/>
                </a:solidFill>
              </a:rPr>
              <a:t>Rovinj</a:t>
            </a:r>
            <a:r>
              <a:rPr lang="pl-PL" sz="2000" dirty="0">
                <a:solidFill>
                  <a:srgbClr val="00B050"/>
                </a:solidFill>
              </a:rPr>
              <a:t> spokojnie można nazwać "Rubinem Chorwacji”.</a:t>
            </a:r>
          </a:p>
          <a:p>
            <a:endParaRPr lang="pl-PL" sz="2000" dirty="0">
              <a:solidFill>
                <a:srgbClr val="00B050"/>
              </a:solidFill>
            </a:endParaRPr>
          </a:p>
          <a:p>
            <a:r>
              <a:rPr lang="pl-PL" sz="2000" dirty="0">
                <a:solidFill>
                  <a:srgbClr val="00B050"/>
                </a:solidFill>
              </a:rPr>
              <a:t> </a:t>
            </a:r>
            <a:r>
              <a:rPr lang="pl-PL" dirty="0"/>
              <a:t>Wielu turystom kojarzy się ze słynnym francuskim Saint-Tropez. W 2011 roku zamieszkane było przez ponad 13 tys. ludzi.</a:t>
            </a:r>
          </a:p>
        </p:txBody>
      </p:sp>
      <p:pic>
        <p:nvPicPr>
          <p:cNvPr id="4" name="Obraz 3">
            <a:extLst>
              <a:ext uri="{FF2B5EF4-FFF2-40B4-BE49-F238E27FC236}">
                <a16:creationId xmlns:a16="http://schemas.microsoft.com/office/drawing/2014/main" id="{771B8099-DC92-40AE-85D9-B7DC31788D7F}"/>
              </a:ext>
            </a:extLst>
          </p:cNvPr>
          <p:cNvPicPr>
            <a:picLocks noChangeAspect="1"/>
          </p:cNvPicPr>
          <p:nvPr/>
        </p:nvPicPr>
        <p:blipFill>
          <a:blip r:embed="rId2"/>
          <a:stretch>
            <a:fillRect/>
          </a:stretch>
        </p:blipFill>
        <p:spPr>
          <a:xfrm>
            <a:off x="251012" y="1839728"/>
            <a:ext cx="5844987" cy="46974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38012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a:t>SZWAJCARIA</a:t>
            </a:r>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63944" y="1270000"/>
            <a:ext cx="9230626" cy="5181503"/>
          </a:xfrm>
        </p:spPr>
      </p:pic>
    </p:spTree>
    <p:extLst>
      <p:ext uri="{BB962C8B-B14F-4D97-AF65-F5344CB8AC3E}">
        <p14:creationId xmlns:p14="http://schemas.microsoft.com/office/powerpoint/2010/main" val="4130707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ytuł 9"/>
          <p:cNvSpPr>
            <a:spLocks noGrp="1"/>
          </p:cNvSpPr>
          <p:nvPr>
            <p:ph type="title"/>
          </p:nvPr>
        </p:nvSpPr>
        <p:spPr/>
        <p:txBody>
          <a:bodyPr>
            <a:normAutofit/>
          </a:bodyPr>
          <a:lstStyle/>
          <a:p>
            <a:pPr algn="ctr"/>
            <a:r>
              <a:rPr lang="pl-PL" sz="2000" dirty="0"/>
              <a:t>Szwajcaria, choć położona w sercu Europy, zdecydowanie wyróżnia się na tle swoich sąsiadów. To kraj fascynującej kultury, przepięknych krajobrazów z wiecznie ośnieżonymi szczytami Alp, aromatycznymi serami, scyzorykami, zegarkami i… wysokimi cenami.</a:t>
            </a:r>
          </a:p>
        </p:txBody>
      </p:sp>
      <p:pic>
        <p:nvPicPr>
          <p:cNvPr id="16" name="Symbol zastępczy zawartości 1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1287886" y="1923910"/>
            <a:ext cx="6941713" cy="4645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547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677334" y="609599"/>
            <a:ext cx="8596668" cy="2970727"/>
          </a:xfrm>
        </p:spPr>
        <p:txBody>
          <a:bodyPr>
            <a:normAutofit/>
          </a:bodyPr>
          <a:lstStyle/>
          <a:p>
            <a:pPr algn="ctr" fontAlgn="base"/>
            <a:r>
              <a:rPr lang="pl-PL" dirty="0"/>
              <a:t>W Szwajcarii są 4 języki urzędowe: niemiecki, francuski, włoski i </a:t>
            </a:r>
            <a:r>
              <a:rPr lang="pl-PL" dirty="0" err="1"/>
              <a:t>retroromański</a:t>
            </a:r>
            <a:r>
              <a:rPr lang="pl-PL" dirty="0"/>
              <a:t>. Dodatkowo Szwajcarzy posługują się językiem “</a:t>
            </a:r>
            <a:r>
              <a:rPr lang="pl-PL" dirty="0" err="1"/>
              <a:t>Swissgerman</a:t>
            </a:r>
            <a:r>
              <a:rPr lang="pl-PL" dirty="0"/>
              <a:t>”, który jest językiem tylko mówionym. </a:t>
            </a:r>
            <a:endParaRPr lang="pl-PL" b="0" i="0" dirty="0">
              <a:effectLst/>
            </a:endParaRPr>
          </a:p>
        </p:txBody>
      </p:sp>
    </p:spTree>
    <p:extLst>
      <p:ext uri="{BB962C8B-B14F-4D97-AF65-F5344CB8AC3E}">
        <p14:creationId xmlns:p14="http://schemas.microsoft.com/office/powerpoint/2010/main" val="1996427424"/>
      </p:ext>
    </p:extLst>
  </p:cSld>
  <p:clrMapOvr>
    <a:masterClrMapping/>
  </p:clrMapOvr>
</p:sld>
</file>

<file path=ppt/theme/theme1.xml><?xml version="1.0" encoding="utf-8"?>
<a:theme xmlns:a="http://schemas.openxmlformats.org/drawingml/2006/main" name="Faseta">
  <a:themeElements>
    <a:clrScheme name="Czerwonopomarańczowy">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Fas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s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CB6E7019107344E9782663B9C6F449A" ma:contentTypeVersion="8" ma:contentTypeDescription="Utwórz nowy dokument." ma:contentTypeScope="" ma:versionID="ce57b1cfaa69734de2ce2ed2e644cf21">
  <xsd:schema xmlns:xsd="http://www.w3.org/2001/XMLSchema" xmlns:xs="http://www.w3.org/2001/XMLSchema" xmlns:p="http://schemas.microsoft.com/office/2006/metadata/properties" xmlns:ns3="e850763a-8fc4-42e1-908f-b02b8a37c1f4" targetNamespace="http://schemas.microsoft.com/office/2006/metadata/properties" ma:root="true" ma:fieldsID="b6858bb9e2fdf6ed25c1a4b707e734a2" ns3:_="">
    <xsd:import namespace="e850763a-8fc4-42e1-908f-b02b8a37c1f4"/>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50763a-8fc4-42e1-908f-b02b8a37c1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B594BCB-E8CB-4CEA-8362-7712482414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50763a-8fc4-42e1-908f-b02b8a37c1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5A9F652-4C50-4494-8232-9CEAA314357A}">
  <ds:schemaRefs>
    <ds:schemaRef ds:uri="http://schemas.microsoft.com/sharepoint/v3/contenttype/forms"/>
  </ds:schemaRefs>
</ds:datastoreItem>
</file>

<file path=customXml/itemProps3.xml><?xml version="1.0" encoding="utf-8"?>
<ds:datastoreItem xmlns:ds="http://schemas.openxmlformats.org/officeDocument/2006/customXml" ds:itemID="{B90F598F-AF32-44C5-BD65-9550A74A388B}">
  <ds:schemaRefs>
    <ds:schemaRef ds:uri="http://purl.org/dc/elements/1.1/"/>
    <ds:schemaRef ds:uri="http://schemas.microsoft.com/office/infopath/2007/PartnerControls"/>
    <ds:schemaRef ds:uri="http://schemas.microsoft.com/office/2006/documentManagement/types"/>
    <ds:schemaRef ds:uri="http://purl.org/dc/terms/"/>
    <ds:schemaRef ds:uri="http://purl.org/dc/dcmitype/"/>
    <ds:schemaRef ds:uri="e850763a-8fc4-42e1-908f-b02b8a37c1f4"/>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Facet</Template>
  <TotalTime>321</TotalTime>
  <Words>1272</Words>
  <Application>Microsoft Office PowerPoint</Application>
  <PresentationFormat>Panoramiczny</PresentationFormat>
  <Paragraphs>95</Paragraphs>
  <Slides>43</Slides>
  <Notes>3</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43</vt:i4>
      </vt:variant>
    </vt:vector>
  </HeadingPairs>
  <TitlesOfParts>
    <vt:vector size="51" baseType="lpstr">
      <vt:lpstr>Arial</vt:lpstr>
      <vt:lpstr>Calibri</vt:lpstr>
      <vt:lpstr>Georgia</vt:lpstr>
      <vt:lpstr>Open Sans</vt:lpstr>
      <vt:lpstr>Segoe UI</vt:lpstr>
      <vt:lpstr>Trebuchet MS</vt:lpstr>
      <vt:lpstr>Wingdings 3</vt:lpstr>
      <vt:lpstr>Faseta</vt:lpstr>
      <vt:lpstr>ATRAKCJE TURYSTYCZNE EUROPY</vt:lpstr>
      <vt:lpstr>Chorwacja</vt:lpstr>
      <vt:lpstr>Prezentacja programu PowerPoint</vt:lpstr>
      <vt:lpstr>Mljet</vt:lpstr>
      <vt:lpstr>Prezentacja programu PowerPoint</vt:lpstr>
      <vt:lpstr>Rovinj</vt:lpstr>
      <vt:lpstr>SZWAJCARIA</vt:lpstr>
      <vt:lpstr>Szwajcaria, choć położona w sercu Europy, zdecydowanie wyróżnia się na tle swoich sąsiadów. To kraj fascynującej kultury, przepięknych krajobrazów z wiecznie ośnieżonymi szczytami Alp, aromatycznymi serami, scyzorykami, zegarkami i… wysokimi cenami.</vt:lpstr>
      <vt:lpstr>W Szwajcarii są 4 języki urzędowe: niemiecki, francuski, włoski i retroromański. Dodatkowo Szwajcarzy posługują się językiem “Swissgerman”, który jest językiem tylko mówionym. </vt:lpstr>
      <vt:lpstr>Szwajcaria to kraj bez stolicy  Szwajcaria oficjalnie nie ma stolicy. Siedziba rządu znajduje się w Bernie, przez co właśnie to miejsce uznawane jest za miasto stołeczne. W rzeczywistości Berno to jest jednym z 26 kantonów.  </vt:lpstr>
      <vt:lpstr>Jest to jeden z najbardziej górzystych krajów świata. Są tu 24 szczyty o wysokości 4 tysięcy metrów. </vt:lpstr>
      <vt:lpstr>Słynne szwajcarskie scyzoryki wymyślono, ponieważ karabin używany przez szwajcarską armię pod koniec XIX w. wymagał śrubokrętu do rozłożenia.  Zegarki słyną z tego, że mają niezawodne mechanizmy. Są tak dobre, że wymyślono powiedzenie ,,Chodzić jak w szwajcarskim zegarku”. </vt:lpstr>
      <vt:lpstr>Szwajcaria posiada największy pod względem przepływu wody wodospad w Europy.  Nazywa się Rheinfall Woda w Szwajcarii jest tak czysta że można ją pić nawet prosto z rzeki</vt:lpstr>
      <vt:lpstr>W Szwajcarii jest 300 tysięcy bunkrów, które mogą pomieścić 9 milionów ludzi, czyli o 1,5 mln więcej niż wynosi liczba mieszkańców tego kraju. </vt:lpstr>
      <vt:lpstr>Flaga Szwajcarii, jako jedna z dwóch na świecie. Ma kwadratowy kształt. Druga jest flaga Watykanu. </vt:lpstr>
      <vt:lpstr>W Szwajcarii jest 1500 jezior, a odstępy między nimi nie przekraczają 10 km</vt:lpstr>
      <vt:lpstr>Obowiązkowo należy spróbować Fondue. To jeden z największych szwajcarskich przysmaków – robi się go ze stopionego śmierdzącego sera i białego wina. </vt:lpstr>
      <vt:lpstr>Dla tych którzy nie lubią sera może być czekolada</vt:lpstr>
      <vt:lpstr>       Hiszpania</vt:lpstr>
      <vt:lpstr>SAGRADA FAMILIA</vt:lpstr>
      <vt:lpstr>    MIASTECZKO SZTUKI I NAUKI</vt:lpstr>
      <vt:lpstr>Prezentacja programu PowerPoint</vt:lpstr>
      <vt:lpstr>Kino IMAX i Planetarium            L’Hemisféric</vt:lpstr>
      <vt:lpstr>      Volcan El Teide</vt:lpstr>
      <vt:lpstr>Lago de Sanabria </vt:lpstr>
      <vt:lpstr>Prezentacja programu PowerPoint</vt:lpstr>
      <vt:lpstr>Balaton                                 </vt:lpstr>
      <vt:lpstr>Las Bakoński </vt:lpstr>
      <vt:lpstr> Esztergom</vt:lpstr>
      <vt:lpstr>Pecz</vt:lpstr>
      <vt:lpstr>NORWEGIA</vt:lpstr>
      <vt:lpstr>Prezentacja programu PowerPoint</vt:lpstr>
      <vt:lpstr>Vøringsfossen to 83. najwyższy wodospad w Norwegii na podstawie całkowitego spadku. Leży na szczycie doliny Måbødalen w gminie Eidfjord w hrabstwie Vestland.</vt:lpstr>
      <vt:lpstr>Bergen – norweskie miasto nazywane jest bramą do fiordów  i znajduje się na liście światowego dziedzictwa UNESCO.</vt:lpstr>
      <vt:lpstr>Fiord to rodzaj głębokiej zatoki, mocno wcinającej się w głąb lądu z charakterystycznymi stromymi brzegami. W Norwegii jest ich najwięcej – część wpisana na listę UNESCO</vt:lpstr>
      <vt:lpstr>Irlandia</vt:lpstr>
      <vt:lpstr>Prezentacja programu PowerPoint</vt:lpstr>
      <vt:lpstr>Klify Moheru</vt:lpstr>
      <vt:lpstr>Grobla Olbrzyma</vt:lpstr>
      <vt:lpstr>Prezentacja programu PowerPoint</vt:lpstr>
      <vt:lpstr>Grobowiec Newgrange</vt:lpstr>
      <vt:lpstr>Dzień Świętego Patryka</vt:lpstr>
      <vt:lpstr>Ciekawostki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Chorwacja</dc:title>
  <dc:creator>Rafał Gawron</dc:creator>
  <cp:lastModifiedBy>Elżbieta Rusiecka</cp:lastModifiedBy>
  <cp:revision>17</cp:revision>
  <dcterms:created xsi:type="dcterms:W3CDTF">2020-05-21T19:34:15Z</dcterms:created>
  <dcterms:modified xsi:type="dcterms:W3CDTF">2020-05-27T12:32:25Z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0x0101006CB6E7019107344E9782663B9C6F449A</vt:lpwstr>
  </property>
</Properties>
</file>