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39"/>
  </p:notesMasterIdLst>
  <p:handoutMasterIdLst>
    <p:handoutMasterId r:id="rId40"/>
  </p:handoutMasterIdLst>
  <p:sldIdLst>
    <p:sldId id="270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0080625" cy="5670550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9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59EB439-E45F-4E2B-92EE-277E5085CFF7}" type="slidenum">
              <a:t>‹#›</a:t>
            </a:fld>
            <a:endParaRPr lang="pl-PL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46861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pl-PL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EA743C64-060C-4ED8-8738-56808EF0C93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0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pl-PL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442BC73-52E5-4609-9F26-D7A80EEFBC44}" type="slidenum">
              <a:t>2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659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FBA7FDF-7C80-45CA-9DB8-E836BE0C0AAD}" type="slidenum">
              <a:t>11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446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10C4758-99B4-48C3-8191-D8121B65F766}" type="slidenum">
              <a:t>12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6144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9FCB49D-8F45-4A76-976D-FA8614D48A39}" type="slidenum">
              <a:t>13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8033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5C2DF57-2C16-4A3C-9BF0-46F8A50834C2}" type="slidenum">
              <a:t>14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91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A972B31-74D7-49F8-8E65-50B64581DE15}" type="slidenum">
              <a:t>3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90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F9A55E5-26D6-44AC-A66F-4687B267A5FB}" type="slidenum">
              <a:t>4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539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2A5840D-C91C-4793-84E6-537B3E0AD308}" type="slidenum">
              <a:t>5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024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CB8DEB2-27A1-49D9-9C17-781F011FF87C}" type="slidenum">
              <a:t>6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40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D9AF9F5-B74D-44FD-B190-9078AB39A7C0}" type="slidenum">
              <a:t>7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9110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668AB8A-3D23-40CE-9AE5-B9020AF4C573}" type="slidenum">
              <a:t>8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48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9592E5B-9B98-473C-B6D4-8A0F9A7B9030}" type="slidenum">
              <a:t>9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557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EF92F14-43C8-43AE-8322-73F1D9CE7FF0}" type="slidenum">
              <a:t>10</a:t>
            </a:fld>
            <a:endParaRPr lang="pl-PL"/>
          </a:p>
        </p:txBody>
      </p:sp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51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7001"/>
            <a:ext cx="10080625" cy="5677551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6077" y="1988193"/>
            <a:ext cx="6421881" cy="1361248"/>
          </a:xfrm>
        </p:spPr>
        <p:txBody>
          <a:bodyPr anchor="b">
            <a:noAutofit/>
          </a:bodyPr>
          <a:lstStyle>
            <a:lvl1pPr algn="r">
              <a:defRPr sz="4465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077" y="3349439"/>
            <a:ext cx="6421881" cy="90697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6D2A6F-BF62-4FFB-BAE6-4F9C0098BC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829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504049"/>
            <a:ext cx="7107922" cy="2814273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696358"/>
            <a:ext cx="7107922" cy="12989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6E325E-DA5D-4891-A257-B170E65D96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60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49" y="504049"/>
            <a:ext cx="6692415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29555" y="3003291"/>
            <a:ext cx="5973402" cy="315031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2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696358"/>
            <a:ext cx="7107922" cy="1298953"/>
          </a:xfrm>
        </p:spPr>
        <p:txBody>
          <a:bodyPr anchor="ctr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6E325E-DA5D-4891-A257-B170E65D965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48031" y="653526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945" y="2386754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7363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1597468"/>
            <a:ext cx="7107922" cy="2146061"/>
          </a:xfrm>
        </p:spPr>
        <p:txBody>
          <a:bodyPr anchor="b">
            <a:normAutofit/>
          </a:bodyPr>
          <a:lstStyle>
            <a:lvl1pPr algn="l">
              <a:defRPr sz="3638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6E325E-DA5D-4891-A257-B170E65D96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764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49" y="504049"/>
            <a:ext cx="6692415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0034" y="3318322"/>
            <a:ext cx="7107923" cy="4252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6E325E-DA5D-4891-A257-B170E65D965F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48031" y="653526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2945" y="2386754"/>
            <a:ext cx="504031" cy="483523"/>
          </a:xfrm>
          <a:prstGeom prst="rect">
            <a:avLst/>
          </a:prstGeom>
        </p:spPr>
        <p:txBody>
          <a:bodyPr vert="horz" lIns="75605" tIns="37802" rIns="75605" bIns="37802" rtlCol="0" anchor="ctr">
            <a:noAutofit/>
          </a:bodyPr>
          <a:lstStyle/>
          <a:p>
            <a:pPr lvl="0"/>
            <a:r>
              <a:rPr lang="en-US" sz="6614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466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035" y="504049"/>
            <a:ext cx="7100923" cy="2499242"/>
          </a:xfrm>
        </p:spPr>
        <p:txBody>
          <a:bodyPr anchor="ctr">
            <a:normAutofit/>
          </a:bodyPr>
          <a:lstStyle>
            <a:lvl1pPr algn="l">
              <a:defRPr sz="3638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0034" y="3318322"/>
            <a:ext cx="7107923" cy="4252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984">
                <a:solidFill>
                  <a:schemeClr val="accent1"/>
                </a:solidFill>
              </a:defRPr>
            </a:lvl1pPr>
            <a:lvl2pPr marL="378013" indent="0">
              <a:buFontTx/>
              <a:buNone/>
              <a:defRPr/>
            </a:lvl2pPr>
            <a:lvl3pPr marL="756026" indent="0">
              <a:buFontTx/>
              <a:buNone/>
              <a:defRPr/>
            </a:lvl3pPr>
            <a:lvl4pPr marL="1134039" indent="0">
              <a:buFontTx/>
              <a:buNone/>
              <a:defRPr/>
            </a:lvl4pPr>
            <a:lvl5pPr marL="1512052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1251783"/>
          </a:xfrm>
        </p:spPr>
        <p:txBody>
          <a:bodyPr anchor="t">
            <a:normAutofit/>
          </a:bodyPr>
          <a:lstStyle>
            <a:lvl1pPr marL="0" indent="0" algn="l">
              <a:buNone/>
              <a:defRPr sz="148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6E325E-DA5D-4891-A257-B170E65D96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841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5EC3AD-89FF-4FC9-854E-C140E95DA94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1913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7855" y="504048"/>
            <a:ext cx="1078791" cy="4342172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036" y="504049"/>
            <a:ext cx="5837494" cy="434217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935261-56E8-44E0-9D94-51E0019F24F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95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A0F0B5-9289-42B0-A408-0103455BDC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81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2233217"/>
            <a:ext cx="7107922" cy="1510312"/>
          </a:xfrm>
        </p:spPr>
        <p:txBody>
          <a:bodyPr anchor="b"/>
          <a:lstStyle>
            <a:lvl1pPr algn="l">
              <a:defRPr sz="3307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6" y="3743529"/>
            <a:ext cx="7107922" cy="711423"/>
          </a:xfrm>
        </p:spPr>
        <p:txBody>
          <a:bodyPr anchor="t"/>
          <a:lstStyle>
            <a:lvl1pPr marL="0" indent="0" algn="l">
              <a:buNone/>
              <a:defRPr sz="16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78013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3B0D5E-F967-4B39-93F6-576D1B4EC6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291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036" y="1786487"/>
            <a:ext cx="3459456" cy="320882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8504" y="1786488"/>
            <a:ext cx="3459455" cy="320882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0F8A8B-DB41-415D-A729-EBB1B824655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383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722" y="1786813"/>
            <a:ext cx="3460769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722" y="2263297"/>
            <a:ext cx="3460769" cy="2732015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07192" y="1786813"/>
            <a:ext cx="3460765" cy="476483"/>
          </a:xfrm>
        </p:spPr>
        <p:txBody>
          <a:bodyPr anchor="b">
            <a:noAutofit/>
          </a:bodyPr>
          <a:lstStyle>
            <a:lvl1pPr marL="0" indent="0">
              <a:buNone/>
              <a:defRPr sz="1984" b="0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7193" y="2263297"/>
            <a:ext cx="3460764" cy="2732015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75DB116-93AF-4ECA-BBA9-00463B2C8F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421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5" y="504049"/>
            <a:ext cx="7107922" cy="109210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32D38B2-CEB1-4419-BA45-0949CC9312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CE7439-6175-4116-8222-DA0A2E9945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7946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5" y="1239123"/>
            <a:ext cx="3187012" cy="1057102"/>
          </a:xfrm>
        </p:spPr>
        <p:txBody>
          <a:bodyPr anchor="b">
            <a:normAutofit/>
          </a:bodyPr>
          <a:lstStyle>
            <a:lvl1pPr>
              <a:defRPr sz="165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6059" y="425766"/>
            <a:ext cx="3731899" cy="4569545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035" y="2296225"/>
            <a:ext cx="3187012" cy="2136956"/>
          </a:xfrm>
        </p:spPr>
        <p:txBody>
          <a:bodyPr>
            <a:normAutofit/>
          </a:bodyPr>
          <a:lstStyle>
            <a:lvl1pPr marL="0" indent="0">
              <a:buNone/>
              <a:defRPr sz="1158"/>
            </a:lvl1pPr>
            <a:lvl2pPr marL="377900" indent="0">
              <a:buNone/>
              <a:defRPr sz="1158"/>
            </a:lvl2pPr>
            <a:lvl3pPr marL="755799" indent="0">
              <a:buNone/>
              <a:defRPr sz="992"/>
            </a:lvl3pPr>
            <a:lvl4pPr marL="1133699" indent="0">
              <a:buNone/>
              <a:defRPr sz="827"/>
            </a:lvl4pPr>
            <a:lvl5pPr marL="1511598" indent="0">
              <a:buNone/>
              <a:defRPr sz="827"/>
            </a:lvl5pPr>
            <a:lvl6pPr marL="1889498" indent="0">
              <a:buNone/>
              <a:defRPr sz="827"/>
            </a:lvl6pPr>
            <a:lvl7pPr marL="2267397" indent="0">
              <a:buNone/>
              <a:defRPr sz="827"/>
            </a:lvl7pPr>
            <a:lvl8pPr marL="2645297" indent="0">
              <a:buNone/>
              <a:defRPr sz="827"/>
            </a:lvl8pPr>
            <a:lvl9pPr marL="3023197" indent="0">
              <a:buNone/>
              <a:defRPr sz="82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D10C86-B7EA-46B5-9704-6138E56160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31046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36" y="3969385"/>
            <a:ext cx="7107921" cy="468608"/>
          </a:xfrm>
        </p:spPr>
        <p:txBody>
          <a:bodyPr anchor="b">
            <a:normAutofit/>
          </a:bodyPr>
          <a:lstStyle>
            <a:lvl1pPr algn="l">
              <a:defRPr sz="1984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0035" y="504049"/>
            <a:ext cx="7107922" cy="3179839"/>
          </a:xfrm>
        </p:spPr>
        <p:txBody>
          <a:bodyPr anchor="t">
            <a:normAutofit/>
          </a:bodyPr>
          <a:lstStyle>
            <a:lvl1pPr marL="0" indent="0" algn="ctr">
              <a:buNone/>
              <a:defRPr sz="1323"/>
            </a:lvl1pPr>
            <a:lvl2pPr marL="378013" indent="0">
              <a:buNone/>
              <a:defRPr sz="1323"/>
            </a:lvl2pPr>
            <a:lvl3pPr marL="756026" indent="0">
              <a:buNone/>
              <a:defRPr sz="1323"/>
            </a:lvl3pPr>
            <a:lvl4pPr marL="1134039" indent="0">
              <a:buNone/>
              <a:defRPr sz="1323"/>
            </a:lvl4pPr>
            <a:lvl5pPr marL="1512052" indent="0">
              <a:buNone/>
              <a:defRPr sz="1323"/>
            </a:lvl5pPr>
            <a:lvl6pPr marL="1890065" indent="0">
              <a:buNone/>
              <a:defRPr sz="1323"/>
            </a:lvl6pPr>
            <a:lvl7pPr marL="2268078" indent="0">
              <a:buNone/>
              <a:defRPr sz="1323"/>
            </a:lvl7pPr>
            <a:lvl8pPr marL="2646091" indent="0">
              <a:buNone/>
              <a:defRPr sz="1323"/>
            </a:lvl8pPr>
            <a:lvl9pPr marL="3024104" indent="0">
              <a:buNone/>
              <a:defRPr sz="1323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036" y="4437993"/>
            <a:ext cx="7107921" cy="557318"/>
          </a:xfrm>
        </p:spPr>
        <p:txBody>
          <a:bodyPr>
            <a:normAutofit/>
          </a:bodyPr>
          <a:lstStyle>
            <a:lvl1pPr marL="0" indent="0">
              <a:buNone/>
              <a:defRPr sz="992"/>
            </a:lvl1pPr>
            <a:lvl2pPr marL="378013" indent="0">
              <a:buNone/>
              <a:defRPr sz="992"/>
            </a:lvl2pPr>
            <a:lvl3pPr marL="756026" indent="0">
              <a:buNone/>
              <a:defRPr sz="827"/>
            </a:lvl3pPr>
            <a:lvl4pPr marL="1134039" indent="0">
              <a:buNone/>
              <a:defRPr sz="744"/>
            </a:lvl4pPr>
            <a:lvl5pPr marL="1512052" indent="0">
              <a:buNone/>
              <a:defRPr sz="744"/>
            </a:lvl5pPr>
            <a:lvl6pPr marL="1890065" indent="0">
              <a:buNone/>
              <a:defRPr sz="744"/>
            </a:lvl6pPr>
            <a:lvl7pPr marL="2268078" indent="0">
              <a:buNone/>
              <a:defRPr sz="744"/>
            </a:lvl7pPr>
            <a:lvl8pPr marL="2646091" indent="0">
              <a:buNone/>
              <a:defRPr sz="744"/>
            </a:lvl8pPr>
            <a:lvl9pPr marL="3024104" indent="0">
              <a:buNone/>
              <a:defRPr sz="744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F4E648-C181-40D5-B0F4-21097E7C6D9C}" type="slidenum">
              <a:rPr lang="pl-PL" smtClean="0"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030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7001"/>
            <a:ext cx="10080625" cy="567755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0035" y="504049"/>
            <a:ext cx="7107922" cy="1092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0035" y="1786488"/>
            <a:ext cx="7107922" cy="3208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7370" y="4995312"/>
            <a:ext cx="754012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0035" y="4995312"/>
            <a:ext cx="520701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2958" y="4995312"/>
            <a:ext cx="565000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accent1"/>
                </a:solidFill>
              </a:defRPr>
            </a:lvl1pPr>
          </a:lstStyle>
          <a:p>
            <a:pPr lvl="0"/>
            <a:fld id="{056E325E-DA5D-4891-A257-B170E65D96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53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378013" rtl="0" eaLnBrk="1" latinLnBrk="0" hangingPunct="1">
        <a:spcBef>
          <a:spcPct val="0"/>
        </a:spcBef>
        <a:buNone/>
        <a:defRPr sz="2976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3510" indent="-283510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8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14271" indent="-236258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2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45032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5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23045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01058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079071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457084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835097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13110" indent="-189006" algn="l" defTabSz="378013" rtl="0" eaLnBrk="1" latinLnBrk="0" hangingPunct="1">
        <a:spcBef>
          <a:spcPts val="827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9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378013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/>
              <a:t>ATRAKCJE TURYSTYCZNE EUROPY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3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74613"/>
            <a:ext cx="8740775" cy="725487"/>
          </a:xfrm>
        </p:spPr>
        <p:txBody>
          <a:bodyPr vert="horz">
            <a:normAutofit/>
          </a:bodyPr>
          <a:lstStyle/>
          <a:p>
            <a:pPr lvl="0"/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Słyszeliście może o Kościele na jeziorze w Słowenii?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1192958"/>
            <a:ext cx="7361364" cy="41477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1" y="157606"/>
            <a:ext cx="9262611" cy="53859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1268413"/>
            <a:ext cx="8423275" cy="2652712"/>
          </a:xfrm>
        </p:spPr>
        <p:txBody>
          <a:bodyPr vert="horz"/>
          <a:lstStyle/>
          <a:p>
            <a:pPr lvl="0"/>
            <a:r>
              <a:rPr lang="pl-PL" dirty="0"/>
              <a:t>Jezioro Bled  jest jeziorem polodowcowym w Alpach Julijskich, w północno-zachodniej Słowenii. Jezioro powstało pod koniec ostatniej epoki lodowcowej na skutek topnienia wielkiego Lodowca </a:t>
            </a:r>
            <a:r>
              <a:rPr lang="pl-PL" dirty="0" err="1"/>
              <a:t>Bohinjskiego</a:t>
            </a:r>
            <a:r>
              <a:rPr lang="pl-PL" dirty="0"/>
              <a:t>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-7938"/>
            <a:ext cx="9072563" cy="1874838"/>
          </a:xfrm>
        </p:spPr>
        <p:txBody>
          <a:bodyPr vert="horz"/>
          <a:lstStyle/>
          <a:p>
            <a:pPr lvl="0"/>
            <a:r>
              <a:rPr lang="pl-PL"/>
              <a:t>Epoka lodowcowa może wam kojarzyć się z tym ,lecz to nie taka epoka lodowcowa,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" y="1229360"/>
            <a:ext cx="914400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25425"/>
            <a:ext cx="9072563" cy="947738"/>
          </a:xfrm>
        </p:spPr>
        <p:txBody>
          <a:bodyPr vert="horz"/>
          <a:lstStyle/>
          <a:p>
            <a:pPr lvl="0"/>
            <a:r>
              <a:rPr lang="pl-PL"/>
              <a:t>Ale taka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2" y="903605"/>
            <a:ext cx="7620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WIELKA BRYTANIA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Vintage Flaga Wielkiej Brytanii Grunge | Premium Wektor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2" y="1786488"/>
            <a:ext cx="6808788" cy="307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758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82895" y="2081389"/>
            <a:ext cx="7107922" cy="1092106"/>
          </a:xfrm>
        </p:spPr>
        <p:txBody>
          <a:bodyPr>
            <a:normAutofit fontScale="90000"/>
          </a:bodyPr>
          <a:lstStyle/>
          <a:p>
            <a:r>
              <a:rPr lang="pl-PL" dirty="0"/>
              <a:t>W skład Wielkiej Brytanii zalicza się Anglia, Walia, Szkocja I Irlandia Północna</a:t>
            </a:r>
          </a:p>
        </p:txBody>
      </p:sp>
    </p:spTree>
    <p:extLst>
      <p:ext uri="{BB962C8B-B14F-4D97-AF65-F5344CB8AC3E}">
        <p14:creationId xmlns:p14="http://schemas.microsoft.com/office/powerpoint/2010/main" val="1034827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Stonehenge-Prehistoryczny kamienny okrąg znajdujący się w Anglii</a:t>
            </a:r>
          </a:p>
        </p:txBody>
      </p:sp>
      <p:pic>
        <p:nvPicPr>
          <p:cNvPr id="5" name="Symbol zastępczy zawartości 4" descr="Stonehenge – najsłynniejszy zabytek Wielkiej Brytanii - readandfly.pl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2950" y="1785938"/>
            <a:ext cx="5787449" cy="363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443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Pałac Buckingham-rezydencja królowej i gabinety państwowe.</a:t>
            </a:r>
          </a:p>
        </p:txBody>
      </p:sp>
      <p:pic>
        <p:nvPicPr>
          <p:cNvPr id="4" name="Symbol zastępczy zawartości 3" descr="Pałac Buckingham w Londynie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1480" y="1596155"/>
            <a:ext cx="7256477" cy="385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0370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Big Ben-słynny londyński zegar</a:t>
            </a:r>
          </a:p>
        </p:txBody>
      </p:sp>
      <p:pic>
        <p:nvPicPr>
          <p:cNvPr id="4" name="Symbol zastępczy zawartości 3" descr="Big Ben - Największe atrakcje - WP Turystyka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2940" y="1337310"/>
            <a:ext cx="7178040" cy="409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0582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61913"/>
            <a:ext cx="9072563" cy="946150"/>
          </a:xfrm>
        </p:spPr>
        <p:txBody>
          <a:bodyPr vert="horz"/>
          <a:lstStyle/>
          <a:p>
            <a:pPr lvl="0" algn="ctr"/>
            <a:r>
              <a:rPr lang="pl-PL" dirty="0"/>
              <a:t>Słowenia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544" y="61560"/>
            <a:ext cx="5670550" cy="5670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Tower Bridge- most zwodzony znajdujący się w Londynie</a:t>
            </a:r>
          </a:p>
        </p:txBody>
      </p:sp>
      <p:pic>
        <p:nvPicPr>
          <p:cNvPr id="4" name="Symbol zastępczy zawartości 3" descr="Zabytki Wielkiej Brytanii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0035" y="1785938"/>
            <a:ext cx="6228909" cy="3689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1780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035" y="240030"/>
            <a:ext cx="7107922" cy="1356125"/>
          </a:xfrm>
        </p:spPr>
        <p:txBody>
          <a:bodyPr>
            <a:normAutofit fontScale="90000"/>
          </a:bodyPr>
          <a:lstStyle/>
          <a:p>
            <a:r>
              <a:rPr lang="pl-PL" dirty="0"/>
              <a:t>Zamek w Edynburgu znajdujący się w Szkocji .Jedna z najpotężniejszych fortec w Wielkiej Brytanii</a:t>
            </a:r>
          </a:p>
        </p:txBody>
      </p:sp>
      <p:pic>
        <p:nvPicPr>
          <p:cNvPr id="4" name="Symbol zastępczy zawartości 3" descr="Zamek w Edynburgu, Edinburgh Castle, Szkocja, Edynburg, Skały ...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33646" y="2189711"/>
            <a:ext cx="5760720" cy="2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033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035" y="274320"/>
            <a:ext cx="7107922" cy="1321835"/>
          </a:xfrm>
        </p:spPr>
        <p:txBody>
          <a:bodyPr>
            <a:normAutofit fontScale="90000"/>
          </a:bodyPr>
          <a:lstStyle/>
          <a:p>
            <a:r>
              <a:rPr lang="pl-PL" dirty="0"/>
              <a:t>Katedra Świętego Pawła w Londynie-</a:t>
            </a:r>
            <a:br>
              <a:rPr lang="pl-PL" dirty="0"/>
            </a:br>
            <a:r>
              <a:rPr lang="pl-PL" dirty="0"/>
              <a:t>Jeden z najbardziej znanych kościołów anglikańskich w Wielkiej Brytanii</a:t>
            </a:r>
          </a:p>
        </p:txBody>
      </p:sp>
      <p:pic>
        <p:nvPicPr>
          <p:cNvPr id="4" name="Symbol zastępczy zawartości 3" descr="Awantura na Twitterze, jakiej świat nie widział. O swe wdzięki ...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0080" y="1748790"/>
            <a:ext cx="6709410" cy="366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8306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035" y="285750"/>
            <a:ext cx="7107922" cy="1310405"/>
          </a:xfrm>
        </p:spPr>
        <p:txBody>
          <a:bodyPr>
            <a:normAutofit fontScale="90000"/>
          </a:bodyPr>
          <a:lstStyle/>
          <a:p>
            <a:r>
              <a:rPr lang="pl-PL" dirty="0"/>
              <a:t>Oko Londynu- słynny diabelski młyn znajdujący się w Londynie w Wielkiej Brytanii. </a:t>
            </a:r>
          </a:p>
        </p:txBody>
      </p:sp>
      <p:pic>
        <p:nvPicPr>
          <p:cNvPr id="4" name="Symbol zastępczy zawartości 3" descr="ŚwiatPodróży.pl :: Foto :: Wielka Brytania: Londyn : London Eye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6948" y="1596155"/>
            <a:ext cx="5816731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86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035" y="205740"/>
            <a:ext cx="7107922" cy="1390415"/>
          </a:xfrm>
        </p:spPr>
        <p:txBody>
          <a:bodyPr>
            <a:normAutofit fontScale="90000"/>
          </a:bodyPr>
          <a:lstStyle/>
          <a:p>
            <a:r>
              <a:rPr lang="pl-PL" dirty="0"/>
              <a:t>Muzeum Brytyjskie- jedno z największych na świecie muzeów historii starożytnej mieszczące się w Londynie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555428"/>
            <a:ext cx="5737860" cy="4115122"/>
          </a:xfrm>
        </p:spPr>
      </p:pic>
    </p:spTree>
    <p:extLst>
      <p:ext uri="{BB962C8B-B14F-4D97-AF65-F5344CB8AC3E}">
        <p14:creationId xmlns:p14="http://schemas.microsoft.com/office/powerpoint/2010/main" val="1871415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1259549" y="283056"/>
            <a:ext cx="6804683" cy="11081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l-PL" sz="7201" spc="-1">
                <a:solidFill>
                  <a:srgbClr val="006699"/>
                </a:solidFill>
                <a:latin typeface="Arial"/>
              </a:rPr>
              <a:t>Grecja</a:t>
            </a:r>
          </a:p>
        </p:txBody>
      </p:sp>
      <p:pic>
        <p:nvPicPr>
          <p:cNvPr id="86" name="Obraz 85"/>
          <p:cNvPicPr/>
          <p:nvPr/>
        </p:nvPicPr>
        <p:blipFill>
          <a:blip r:embed="rId2"/>
          <a:stretch/>
        </p:blipFill>
        <p:spPr>
          <a:xfrm rot="20936400">
            <a:off x="1610058" y="2208370"/>
            <a:ext cx="2349059" cy="1631838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87" name="Obraz 86"/>
          <p:cNvPicPr/>
          <p:nvPr/>
        </p:nvPicPr>
        <p:blipFill>
          <a:blip r:embed="rId3"/>
          <a:stretch/>
        </p:blipFill>
        <p:spPr>
          <a:xfrm>
            <a:off x="5040078" y="1728242"/>
            <a:ext cx="3486458" cy="2446002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26840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1529586" y="101050"/>
            <a:ext cx="6804683" cy="5078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l-PL" sz="3300" spc="-1">
                <a:solidFill>
                  <a:srgbClr val="FFFFFF"/>
                </a:solidFill>
                <a:latin typeface="Arial"/>
              </a:rPr>
              <a:t>Walory przyrodnicze Grecji</a:t>
            </a:r>
          </a:p>
        </p:txBody>
      </p:sp>
      <p:sp>
        <p:nvSpPr>
          <p:cNvPr id="89" name="TextShape 2"/>
          <p:cNvSpPr txBox="1"/>
          <p:nvPr/>
        </p:nvSpPr>
        <p:spPr>
          <a:xfrm>
            <a:off x="1598446" y="2962585"/>
            <a:ext cx="3117586" cy="2145661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endParaRPr lang="pl-PL" sz="1350" spc="-1">
              <a:latin typeface="Arial"/>
            </a:endParaRPr>
          </a:p>
          <a:p>
            <a:r>
              <a:rPr lang="pl-PL" sz="1350" spc="-1">
                <a:latin typeface="Calibri Light"/>
              </a:rPr>
              <a:t>Cechą charakterystyczną Elafonisi jest płytka laguna łącząca ją z Kretą. </a:t>
            </a:r>
            <a:endParaRPr lang="pl-PL" sz="1350" spc="-1">
              <a:latin typeface="Arial"/>
            </a:endParaRPr>
          </a:p>
          <a:p>
            <a:r>
              <a:rPr lang="pl-PL" sz="1350" b="1" spc="-1">
                <a:latin typeface="Calibri Light"/>
              </a:rPr>
              <a:t>Ciepła i krystalicznie czysta woda</a:t>
            </a:r>
            <a:r>
              <a:rPr lang="pl-PL" sz="1350" spc="-1">
                <a:latin typeface="Calibri Light"/>
              </a:rPr>
              <a:t> o barwie przechodzącej od zieleni, aż do głębokiego błękitu, sąsiaduje z </a:t>
            </a:r>
            <a:r>
              <a:rPr lang="pl-PL" sz="1350" b="1" spc="-1">
                <a:latin typeface="Calibri Light"/>
              </a:rPr>
              <a:t>pięknymi szerokimi plażami</a:t>
            </a:r>
            <a:r>
              <a:rPr lang="pl-PL" sz="1350" spc="-1">
                <a:latin typeface="Calibri Light"/>
              </a:rPr>
              <a:t>, których biały piasek jest w niektórych miejscach przemieszany z połamanymi muszelkami tworzącymi </a:t>
            </a:r>
            <a:r>
              <a:rPr lang="pl-PL" sz="1350" b="1" spc="-1">
                <a:latin typeface="Calibri Light"/>
              </a:rPr>
              <a:t>malownicze różowe pasy. </a:t>
            </a:r>
            <a:endParaRPr lang="pl-PL" sz="1350" spc="-1">
              <a:latin typeface="Arial"/>
            </a:endParaRPr>
          </a:p>
        </p:txBody>
      </p:sp>
      <p:sp>
        <p:nvSpPr>
          <p:cNvPr id="90" name="TextShape 3"/>
          <p:cNvSpPr txBox="1"/>
          <p:nvPr/>
        </p:nvSpPr>
        <p:spPr>
          <a:xfrm>
            <a:off x="5040078" y="972137"/>
            <a:ext cx="3594473" cy="2284161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pPr algn="ctr"/>
            <a:r>
              <a:rPr lang="pl-PL" sz="3000" b="1" spc="-1">
                <a:solidFill>
                  <a:srgbClr val="FFA6A6"/>
                </a:solidFill>
                <a:latin typeface="Marigold"/>
              </a:rPr>
              <a:t>ELAFONISI – </a:t>
            </a:r>
            <a:endParaRPr lang="pl-PL" sz="3000" spc="-1">
              <a:latin typeface="Arial"/>
            </a:endParaRPr>
          </a:p>
          <a:p>
            <a:pPr algn="ctr"/>
            <a:r>
              <a:rPr lang="pl-PL" b="1" spc="-1">
                <a:solidFill>
                  <a:srgbClr val="FFA6A6"/>
                </a:solidFill>
                <a:latin typeface="Marigold"/>
              </a:rPr>
              <a:t>Niewielka wyspa znajdująca się na końcu południowo-zachodniego skraju Krety.</a:t>
            </a:r>
            <a:r>
              <a:rPr lang="pl-PL" sz="3000" b="1" spc="-1">
                <a:solidFill>
                  <a:srgbClr val="FFA6A6"/>
                </a:solidFill>
                <a:latin typeface="Marigold"/>
              </a:rPr>
              <a:t> </a:t>
            </a:r>
            <a:endParaRPr lang="pl-PL" sz="3000" spc="-1">
              <a:latin typeface="Arial"/>
            </a:endParaRPr>
          </a:p>
          <a:p>
            <a:pPr algn="ctr"/>
            <a:r>
              <a:rPr lang="pl-PL" sz="2400" b="1" spc="-1">
                <a:solidFill>
                  <a:srgbClr val="FFA6A6"/>
                </a:solidFill>
                <a:latin typeface="Marigold"/>
              </a:rPr>
              <a:t>PLAŻA O RÓŻOWYM PIASKU</a:t>
            </a:r>
            <a:endParaRPr lang="pl-PL" sz="2400" spc="-1">
              <a:latin typeface="Arial"/>
            </a:endParaRPr>
          </a:p>
        </p:txBody>
      </p:sp>
      <p:pic>
        <p:nvPicPr>
          <p:cNvPr id="91" name="Obraz 90"/>
          <p:cNvPicPr/>
          <p:nvPr/>
        </p:nvPicPr>
        <p:blipFill>
          <a:blip r:embed="rId2"/>
          <a:stretch/>
        </p:blipFill>
        <p:spPr>
          <a:xfrm>
            <a:off x="1529587" y="772848"/>
            <a:ext cx="3186446" cy="2127358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92" name="Obraz 91"/>
          <p:cNvPicPr/>
          <p:nvPr/>
        </p:nvPicPr>
        <p:blipFill>
          <a:blip r:embed="rId3"/>
          <a:stretch/>
        </p:blipFill>
        <p:spPr>
          <a:xfrm>
            <a:off x="5364124" y="3132439"/>
            <a:ext cx="3024423" cy="2265077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58143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637601" y="211225"/>
            <a:ext cx="6804683" cy="5078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l-PL" sz="3300" spc="-1">
                <a:solidFill>
                  <a:srgbClr val="FFFFFF"/>
                </a:solidFill>
                <a:latin typeface="Arial"/>
              </a:rPr>
              <a:t>Zakynthos</a:t>
            </a:r>
          </a:p>
        </p:txBody>
      </p:sp>
      <p:sp>
        <p:nvSpPr>
          <p:cNvPr id="94" name="TextShape 2"/>
          <p:cNvSpPr txBox="1"/>
          <p:nvPr/>
        </p:nvSpPr>
        <p:spPr>
          <a:xfrm>
            <a:off x="1799625" y="1030735"/>
            <a:ext cx="2646370" cy="2145661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Wyjątkowe okazy fauny i flory</a:t>
            </a:r>
          </a:p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Egzotyczna roślinność i potężne palmy sprawiają, że wyspa ta cieszy oko zielenią</a:t>
            </a:r>
          </a:p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Zwierzęta, które żyją w morskiej wodzie  chętnie pojawiają się na tutejszych plażach. </a:t>
            </a:r>
          </a:p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Żółwie Caretta, są największą atrakcją tej wyspy.</a:t>
            </a:r>
          </a:p>
        </p:txBody>
      </p:sp>
      <p:pic>
        <p:nvPicPr>
          <p:cNvPr id="95" name="Obraz 94"/>
          <p:cNvPicPr/>
          <p:nvPr/>
        </p:nvPicPr>
        <p:blipFill>
          <a:blip r:embed="rId2"/>
          <a:stretch/>
        </p:blipFill>
        <p:spPr>
          <a:xfrm>
            <a:off x="2015655" y="3834537"/>
            <a:ext cx="2592363" cy="1512212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96" name="Obraz 95"/>
          <p:cNvPicPr/>
          <p:nvPr/>
        </p:nvPicPr>
        <p:blipFill>
          <a:blip r:embed="rId3"/>
          <a:stretch/>
        </p:blipFill>
        <p:spPr>
          <a:xfrm>
            <a:off x="4851322" y="1116337"/>
            <a:ext cx="3429210" cy="2286140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97" name="TextShape 3"/>
          <p:cNvSpPr txBox="1"/>
          <p:nvPr/>
        </p:nvSpPr>
        <p:spPr>
          <a:xfrm>
            <a:off x="4932063" y="3942553"/>
            <a:ext cx="3564499" cy="483668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r>
              <a:rPr lang="pl-PL" sz="1350" spc="-1">
                <a:latin typeface="Arial"/>
              </a:rPr>
              <a:t>Błękitne Groty-  skalne łuki, które wynurzają się z morskiej wody</a:t>
            </a:r>
          </a:p>
        </p:txBody>
      </p:sp>
    </p:spTree>
    <p:extLst>
      <p:ext uri="{BB962C8B-B14F-4D97-AF65-F5344CB8AC3E}">
        <p14:creationId xmlns:p14="http://schemas.microsoft.com/office/powerpoint/2010/main" val="1301566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1637601" y="211225"/>
            <a:ext cx="6804683" cy="5078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l-PL" sz="3300" spc="-1">
                <a:solidFill>
                  <a:srgbClr val="FFFFFF"/>
                </a:solidFill>
                <a:latin typeface="Arial"/>
              </a:rPr>
              <a:t>Akropol</a:t>
            </a:r>
          </a:p>
        </p:txBody>
      </p:sp>
      <p:pic>
        <p:nvPicPr>
          <p:cNvPr id="99" name="Obraz 98"/>
          <p:cNvPicPr/>
          <p:nvPr/>
        </p:nvPicPr>
        <p:blipFill>
          <a:blip r:embed="rId2"/>
          <a:stretch/>
        </p:blipFill>
        <p:spPr>
          <a:xfrm>
            <a:off x="5202101" y="918939"/>
            <a:ext cx="3186446" cy="2375523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100" name="TextShape 2"/>
          <p:cNvSpPr txBox="1"/>
          <p:nvPr/>
        </p:nvSpPr>
        <p:spPr>
          <a:xfrm rot="28800">
            <a:off x="1476389" y="1288471"/>
            <a:ext cx="3068440" cy="1730163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Akropol ateński to najsłynniejszy zabytek starożytnej Grecji. Jest to wapienne wzgórze o wysokości 157 m n.p.m., wznoszące się 90 metrów ponad miastem, znajdujące się na terenie Aten. Nazwa Akropol znaczy dosłownie „górne miasto”.  </a:t>
            </a:r>
          </a:p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350" spc="-1">
              <a:latin typeface="Arial"/>
            </a:endParaRPr>
          </a:p>
        </p:txBody>
      </p:sp>
      <p:pic>
        <p:nvPicPr>
          <p:cNvPr id="101" name="Obraz 100"/>
          <p:cNvPicPr/>
          <p:nvPr/>
        </p:nvPicPr>
        <p:blipFill>
          <a:blip r:embed="rId3"/>
          <a:stretch/>
        </p:blipFill>
        <p:spPr>
          <a:xfrm>
            <a:off x="1490161" y="3252336"/>
            <a:ext cx="3215880" cy="1500330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102" name="TextShape 3"/>
          <p:cNvSpPr txBox="1"/>
          <p:nvPr/>
        </p:nvSpPr>
        <p:spPr>
          <a:xfrm>
            <a:off x="5202100" y="3550998"/>
            <a:ext cx="3240454" cy="1314664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r>
              <a:rPr lang="pl-PL" sz="1350" spc="-1">
                <a:latin typeface="Arial"/>
              </a:rPr>
              <a:t>Akropol ateński był miastem obronnym, ze wzniesioną na jego terenie cytadelą. Miasto zostało zniszczone w czasie wojen perskich, odbudowane zostało w V w. p.n.e. przez ateńskiego polityka, reformatora demokracji, Peryklesa.</a:t>
            </a:r>
          </a:p>
        </p:txBody>
      </p:sp>
    </p:spTree>
    <p:extLst>
      <p:ext uri="{BB962C8B-B14F-4D97-AF65-F5344CB8AC3E}">
        <p14:creationId xmlns:p14="http://schemas.microsoft.com/office/powerpoint/2010/main" val="1808786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1637601" y="211225"/>
            <a:ext cx="6804683" cy="5078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pl-PL" sz="3300" spc="-1">
                <a:solidFill>
                  <a:srgbClr val="FFFFFF"/>
                </a:solidFill>
                <a:latin typeface="Arial"/>
              </a:rPr>
              <a:t>Santorini</a:t>
            </a:r>
          </a:p>
        </p:txBody>
      </p:sp>
      <p:pic>
        <p:nvPicPr>
          <p:cNvPr id="104" name="Obraz 103"/>
          <p:cNvPicPr/>
          <p:nvPr/>
        </p:nvPicPr>
        <p:blipFill>
          <a:blip r:embed="rId2"/>
          <a:stretch/>
        </p:blipFill>
        <p:spPr>
          <a:xfrm>
            <a:off x="4716033" y="704259"/>
            <a:ext cx="3693577" cy="2015022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105" name="TextShape 2"/>
          <p:cNvSpPr txBox="1"/>
          <p:nvPr/>
        </p:nvSpPr>
        <p:spPr>
          <a:xfrm>
            <a:off x="1637602" y="1134159"/>
            <a:ext cx="2484348" cy="1314664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Małe białe domki, przyklejone do skał kaldery, niegdyś były chatkami najbiedniejszych mieszkańców.</a:t>
            </a:r>
          </a:p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1350" spc="-1">
              <a:latin typeface="Arial"/>
            </a:endParaRPr>
          </a:p>
        </p:txBody>
      </p:sp>
      <p:pic>
        <p:nvPicPr>
          <p:cNvPr id="106" name="Obraz 105"/>
          <p:cNvPicPr/>
          <p:nvPr/>
        </p:nvPicPr>
        <p:blipFill>
          <a:blip r:embed="rId3"/>
          <a:stretch/>
        </p:blipFill>
        <p:spPr>
          <a:xfrm>
            <a:off x="1421571" y="2862401"/>
            <a:ext cx="3834537" cy="2565629"/>
          </a:xfrm>
          <a:prstGeom prst="rect">
            <a:avLst/>
          </a:prstGeom>
          <a:ln>
            <a:noFill/>
          </a:ln>
          <a:effectLst>
            <a:outerShdw dist="101823" dir="2700000">
              <a:srgbClr val="808080"/>
            </a:outerShdw>
          </a:effectLst>
        </p:spPr>
      </p:pic>
      <p:sp>
        <p:nvSpPr>
          <p:cNvPr id="107" name="TextShape 3"/>
          <p:cNvSpPr txBox="1"/>
          <p:nvPr/>
        </p:nvSpPr>
        <p:spPr>
          <a:xfrm>
            <a:off x="5958206" y="3294462"/>
            <a:ext cx="2376333" cy="1106915"/>
          </a:xfrm>
          <a:prstGeom prst="rect">
            <a:avLst/>
          </a:prstGeom>
          <a:noFill/>
          <a:ln>
            <a:noFill/>
          </a:ln>
        </p:spPr>
        <p:txBody>
          <a:bodyPr lIns="67509" tIns="33755" rIns="67509" bIns="33755">
            <a:spAutoFit/>
          </a:bodyPr>
          <a:lstStyle/>
          <a:p>
            <a:pPr marL="162022" indent="-162022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350" spc="-1">
                <a:latin typeface="Arial"/>
              </a:rPr>
              <a:t> Obecnie większość tych małych, białych domków i ukrytych jaskiń to najdroższe hotele i apartamenty.</a:t>
            </a:r>
          </a:p>
        </p:txBody>
      </p:sp>
    </p:spTree>
    <p:extLst>
      <p:ext uri="{BB962C8B-B14F-4D97-AF65-F5344CB8AC3E}">
        <p14:creationId xmlns:p14="http://schemas.microsoft.com/office/powerpoint/2010/main" val="130839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 txBox="1">
            <a:spLocks noGrp="1"/>
          </p:cNvSpPr>
          <p:nvPr>
            <p:ph type="subTitle" idx="4294967295"/>
          </p:nvPr>
        </p:nvSpPr>
        <p:spPr>
          <a:xfrm>
            <a:off x="0" y="1327150"/>
            <a:ext cx="9072563" cy="3287713"/>
          </a:xfrm>
          <a:solidFill>
            <a:srgbClr val="FFFFFF"/>
          </a:solidFill>
        </p:spPr>
        <p:txBody>
          <a:bodyPr vert="horz" anchor="ctr">
            <a:normAutofit/>
          </a:bodyPr>
          <a:lstStyle/>
          <a:p>
            <a:pPr marL="0" lvl="0" indent="0" algn="ctr">
              <a:buNone/>
            </a:pPr>
            <a:r>
              <a:rPr lang="pl-PL" sz="3200" dirty="0"/>
              <a:t>Słowenię rocznie odwiedza ok.2,6 mln osób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5689" y="215271"/>
            <a:ext cx="2963482" cy="1215493"/>
          </a:xfrm>
        </p:spPr>
        <p:txBody>
          <a:bodyPr anchor="ctr"/>
          <a:lstStyle/>
          <a:p>
            <a:r>
              <a:rPr lang="pl-PL" altLang="pl-PL" sz="3638" dirty="0"/>
              <a:t>Portugalia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94056" y="3213311"/>
            <a:ext cx="5292513" cy="1449141"/>
          </a:xfrm>
        </p:spPr>
        <p:txBody>
          <a:bodyPr/>
          <a:lstStyle/>
          <a:p>
            <a:r>
              <a:rPr lang="pl-PL" altLang="pl-PL" sz="2646"/>
              <a:t>   </a:t>
            </a:r>
          </a:p>
        </p:txBody>
      </p:sp>
      <p:sp>
        <p:nvSpPr>
          <p:cNvPr id="2053" name="AutoShape 5" descr="Erasmus+ w Porto, Portugalia - Blog Erasmus"/>
          <p:cNvSpPr>
            <a:spLocks noChangeAspect="1" noChangeArrowheads="1"/>
          </p:cNvSpPr>
          <p:nvPr/>
        </p:nvSpPr>
        <p:spPr bwMode="auto">
          <a:xfrm>
            <a:off x="4914300" y="2709263"/>
            <a:ext cx="252024" cy="2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 sz="1488"/>
          </a:p>
        </p:txBody>
      </p:sp>
      <p:sp>
        <p:nvSpPr>
          <p:cNvPr id="2055" name="AutoShape 7" descr="Erasmus+ w Porto, Portugalia - Blog Erasmus"/>
          <p:cNvSpPr>
            <a:spLocks noChangeAspect="1" noChangeArrowheads="1"/>
          </p:cNvSpPr>
          <p:nvPr/>
        </p:nvSpPr>
        <p:spPr bwMode="auto">
          <a:xfrm>
            <a:off x="4914300" y="2709263"/>
            <a:ext cx="252024" cy="2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 sz="1488"/>
          </a:p>
        </p:txBody>
      </p:sp>
      <p:sp>
        <p:nvSpPr>
          <p:cNvPr id="2057" name="AutoShape 9" descr="Erasmus+ w Porto, Portugalia - Blog Erasmus"/>
          <p:cNvSpPr>
            <a:spLocks noChangeAspect="1" noChangeArrowheads="1"/>
          </p:cNvSpPr>
          <p:nvPr/>
        </p:nvSpPr>
        <p:spPr bwMode="auto">
          <a:xfrm>
            <a:off x="4914300" y="2709263"/>
            <a:ext cx="252024" cy="2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 sz="1488"/>
          </a:p>
        </p:txBody>
      </p:sp>
      <p:sp>
        <p:nvSpPr>
          <p:cNvPr id="2059" name="AutoShape 11" descr="Erasmus+ w Porto, Portugalia - Blog Erasmus"/>
          <p:cNvSpPr>
            <a:spLocks noChangeAspect="1" noChangeArrowheads="1"/>
          </p:cNvSpPr>
          <p:nvPr/>
        </p:nvSpPr>
        <p:spPr bwMode="auto">
          <a:xfrm>
            <a:off x="4914300" y="2709263"/>
            <a:ext cx="252024" cy="25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 sz="1488"/>
          </a:p>
        </p:txBody>
      </p:sp>
      <p:pic>
        <p:nvPicPr>
          <p:cNvPr id="2060" name="Picture 1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873" y="1583684"/>
            <a:ext cx="3761990" cy="250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239" y="1227307"/>
            <a:ext cx="1976817" cy="403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61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1647171" y="215271"/>
            <a:ext cx="6804660" cy="945092"/>
          </a:xfrm>
        </p:spPr>
        <p:txBody>
          <a:bodyPr/>
          <a:lstStyle/>
          <a:p>
            <a:r>
              <a:rPr lang="pl-PL" altLang="pl-PL"/>
              <a:t>Atrakcje Przyrodnicze Portugalii</a:t>
            </a:r>
          </a:p>
        </p:txBody>
      </p:sp>
      <p:pic>
        <p:nvPicPr>
          <p:cNvPr id="3077" name="Picture 5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44" y="3072861"/>
            <a:ext cx="3512591" cy="23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647171" y="1048790"/>
            <a:ext cx="6429249" cy="5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pl-PL" sz="2977" b="1">
                <a:solidFill>
                  <a:schemeClr val="accent2"/>
                </a:solidFill>
              </a:rPr>
              <a:t>Jezioro Lagoa das Sete Cidades</a:t>
            </a:r>
            <a:r>
              <a:rPr lang="pl-PL" altLang="pl-PL" sz="2977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506719" y="1764171"/>
            <a:ext cx="7367914" cy="123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488"/>
              <a:t>Jest to najsłynniejsze i najbardziej niezwykłe jezioro. Znajduje się ono na wyspie</a:t>
            </a:r>
          </a:p>
          <a:p>
            <a:r>
              <a:rPr lang="pl-PL" altLang="pl-PL" sz="1488"/>
              <a:t> Sao Miguel oraz położone jest w kraterze wulkanicznym.</a:t>
            </a:r>
          </a:p>
          <a:p>
            <a:r>
              <a:rPr lang="pl-PL" altLang="pl-PL" sz="1488"/>
              <a:t>Są to dwa jeziora połączone wąską cieśniną,</a:t>
            </a:r>
          </a:p>
          <a:p>
            <a:r>
              <a:rPr lang="pl-PL" altLang="pl-PL" sz="1488"/>
              <a:t>Większe jezioro nosi nazwę Lagoa Azul natomiast mniejsze nazywa się Lagoa Verde.</a:t>
            </a:r>
          </a:p>
          <a:p>
            <a:r>
              <a:rPr lang="pl-PL" altLang="pl-PL" sz="1488"/>
              <a:t>Większe- Lagoa Azul ma błękitną wodę, a mniejsze- Lagoa Verde zieloną.</a:t>
            </a:r>
          </a:p>
        </p:txBody>
      </p:sp>
      <p:pic>
        <p:nvPicPr>
          <p:cNvPr id="3081" name="Picture 9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90" y="3072861"/>
            <a:ext cx="3273693" cy="237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71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Atrakcje Przyrodnicze Portugalii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420308" y="1109170"/>
            <a:ext cx="5309467" cy="5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977" b="1">
                <a:solidFill>
                  <a:schemeClr val="folHlink"/>
                </a:solidFill>
              </a:rPr>
              <a:t>Las wawrzynowy Laurissilva</a:t>
            </a:r>
            <a:r>
              <a:rPr lang="pl-PL" altLang="pl-PL" sz="2977"/>
              <a:t> </a:t>
            </a:r>
          </a:p>
        </p:txBody>
      </p:sp>
      <p:pic>
        <p:nvPicPr>
          <p:cNvPr id="5127" name="Picture 7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404" y="1659642"/>
            <a:ext cx="2530795" cy="37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56976" y="1659642"/>
            <a:ext cx="5411225" cy="261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488" dirty="0"/>
              <a:t>Jest to prehistoryczny subtropikalny las wawrzynowy.</a:t>
            </a:r>
          </a:p>
          <a:p>
            <a:r>
              <a:rPr lang="pl-PL" altLang="pl-PL" sz="1488" dirty="0"/>
              <a:t>Znajduje się on na wyspie noszącej nazwę Madera.</a:t>
            </a:r>
          </a:p>
          <a:p>
            <a:r>
              <a:rPr lang="pl-PL" altLang="pl-PL" sz="1488" dirty="0"/>
              <a:t>Wpisany jest na listę światowego dziedzictwa UNESCO.</a:t>
            </a:r>
          </a:p>
          <a:p>
            <a:r>
              <a:rPr lang="pl-PL" altLang="pl-PL" sz="1488" dirty="0"/>
              <a:t>Jest to największy obszar takiego typu na świecie, liczy on</a:t>
            </a:r>
          </a:p>
          <a:p>
            <a:r>
              <a:rPr lang="pl-PL" altLang="pl-PL" sz="1488" dirty="0"/>
              <a:t>około 15km</a:t>
            </a:r>
            <a:r>
              <a:rPr lang="pl-PL" altLang="pl-PL" sz="992" dirty="0"/>
              <a:t>2 </a:t>
            </a:r>
            <a:r>
              <a:rPr lang="pl-PL" altLang="pl-PL" sz="1488" dirty="0"/>
              <a:t>,a 90% jego powierzchni pozostaje bez </a:t>
            </a:r>
          </a:p>
          <a:p>
            <a:r>
              <a:rPr lang="pl-PL" altLang="pl-PL" sz="1488" dirty="0"/>
              <a:t>Ingerencji człowieka.</a:t>
            </a:r>
          </a:p>
          <a:p>
            <a:r>
              <a:rPr lang="pl-PL" altLang="pl-PL" sz="1488" dirty="0"/>
              <a:t>Las otacza dwa największe szczyty wyspy, Pico do </a:t>
            </a:r>
            <a:r>
              <a:rPr lang="pl-PL" altLang="pl-PL" sz="1488" dirty="0" err="1"/>
              <a:t>Areeiro</a:t>
            </a:r>
            <a:endParaRPr lang="pl-PL" altLang="pl-PL" sz="1488" dirty="0"/>
          </a:p>
          <a:p>
            <a:r>
              <a:rPr lang="pl-PL" altLang="pl-PL" sz="1488" dirty="0"/>
              <a:t>mierzący 1818m </a:t>
            </a:r>
            <a:r>
              <a:rPr lang="pl-PL" altLang="pl-PL" sz="1488" dirty="0" err="1"/>
              <a:t>n.p.m</a:t>
            </a:r>
            <a:r>
              <a:rPr lang="pl-PL" altLang="pl-PL" sz="1488" dirty="0"/>
              <a:t> oraz Pico </a:t>
            </a:r>
            <a:r>
              <a:rPr lang="pl-PL" altLang="pl-PL" sz="1488" dirty="0" err="1"/>
              <a:t>Ruivo</a:t>
            </a:r>
            <a:r>
              <a:rPr lang="pl-PL" altLang="pl-PL" sz="1488" dirty="0"/>
              <a:t> -1862m n.p.m.</a:t>
            </a:r>
          </a:p>
          <a:p>
            <a:endParaRPr lang="pl-PL" altLang="pl-PL" sz="1488" dirty="0"/>
          </a:p>
          <a:p>
            <a:r>
              <a:rPr lang="pl-PL" altLang="pl-PL" sz="1488" dirty="0"/>
              <a:t>Sam las porośnięty jest przez rośliny, które pokrywały ziemię</a:t>
            </a:r>
          </a:p>
          <a:p>
            <a:r>
              <a:rPr lang="pl-PL" altLang="pl-PL" sz="1488" dirty="0"/>
              <a:t>kilka milionów lat temu.</a:t>
            </a:r>
            <a:endParaRPr lang="pl-PL" altLang="pl-PL" sz="992" dirty="0"/>
          </a:p>
        </p:txBody>
      </p:sp>
    </p:spTree>
    <p:extLst>
      <p:ext uri="{BB962C8B-B14F-4D97-AF65-F5344CB8AC3E}">
        <p14:creationId xmlns:p14="http://schemas.microsoft.com/office/powerpoint/2010/main" val="2010128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Atrakcje Kulturowe Portugalii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879728" y="1060603"/>
            <a:ext cx="4230645" cy="5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977" b="1">
                <a:solidFill>
                  <a:srgbClr val="663300"/>
                </a:solidFill>
              </a:rPr>
              <a:t>Klasztor Hieronimitów</a:t>
            </a:r>
            <a:r>
              <a:rPr lang="pl-PL" altLang="pl-PL" sz="1488"/>
              <a:t> </a:t>
            </a:r>
          </a:p>
        </p:txBody>
      </p:sp>
      <p:pic>
        <p:nvPicPr>
          <p:cNvPr id="7173" name="Picture 5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82" y="3110894"/>
            <a:ext cx="3583473" cy="238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571039" y="1720855"/>
            <a:ext cx="184731" cy="32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l-PL" altLang="pl-PL" sz="1488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259946" y="1644723"/>
            <a:ext cx="7708905" cy="146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488"/>
              <a:t>Jest to wielki kompleks klasztorny. Położony jest w Lizbonie. Zbudowany jest w stylu</a:t>
            </a:r>
          </a:p>
          <a:p>
            <a:r>
              <a:rPr lang="pl-PL" altLang="pl-PL" sz="1488"/>
              <a:t>Gotyckim i renesansowym. Wybudowany został w pierwszej połowie szesnastego wieku.</a:t>
            </a:r>
          </a:p>
          <a:p>
            <a:r>
              <a:rPr lang="pl-PL" altLang="pl-PL" sz="1488"/>
              <a:t>Wpisany został na listę światowego dziedzictwa UNESCO, a 7 lipca 2007 roku został </a:t>
            </a:r>
          </a:p>
          <a:p>
            <a:r>
              <a:rPr lang="pl-PL" altLang="pl-PL" sz="1488"/>
              <a:t>uznany jako jeden z siedmiu cudów Portugalii. W klasztorze znajdują się groby króla </a:t>
            </a:r>
          </a:p>
          <a:p>
            <a:r>
              <a:rPr lang="pl-PL" altLang="pl-PL" sz="1488"/>
              <a:t>Manuela I i jego żony Marii Aragońskiej oraz króla Jana III i jego żony Katarzyny </a:t>
            </a:r>
          </a:p>
          <a:p>
            <a:r>
              <a:rPr lang="pl-PL" altLang="pl-PL" sz="1488"/>
              <a:t>Habsburg. Są tam też nagrobki żeglarza Vasco da Gamy i pisarza Luisa da Camoesa.</a:t>
            </a:r>
          </a:p>
        </p:txBody>
      </p:sp>
    </p:spTree>
    <p:extLst>
      <p:ext uri="{BB962C8B-B14F-4D97-AF65-F5344CB8AC3E}">
        <p14:creationId xmlns:p14="http://schemas.microsoft.com/office/powerpoint/2010/main" val="4194254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>
          <a:xfrm>
            <a:off x="1647171" y="215271"/>
            <a:ext cx="6804660" cy="945092"/>
          </a:xfrm>
        </p:spPr>
        <p:txBody>
          <a:bodyPr/>
          <a:lstStyle/>
          <a:p>
            <a:r>
              <a:rPr lang="pl-PL" altLang="pl-PL"/>
              <a:t>Atrakcje Kulturowe Portugalii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480689" y="989721"/>
            <a:ext cx="5429435" cy="5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2977" b="1">
                <a:solidFill>
                  <a:schemeClr val="bg2"/>
                </a:solidFill>
              </a:rPr>
              <a:t>Narodowe Muzeum Azulejos  </a:t>
            </a:r>
          </a:p>
        </p:txBody>
      </p:sp>
      <p:pic>
        <p:nvPicPr>
          <p:cNvPr id="9229" name="Picture 13" descr="1024px-Madre_Deus_December_2012-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36" y="2210690"/>
            <a:ext cx="4424514" cy="32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1571038" y="1601406"/>
            <a:ext cx="7091044" cy="55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488"/>
              <a:t> Jest to muzeum narodowe w Lizbonie, w Portugalii, poświęcone sztuce azulejo.</a:t>
            </a:r>
          </a:p>
          <a:p>
            <a:r>
              <a:rPr lang="pl-PL" altLang="pl-PL" sz="1488"/>
              <a:t>Jest również określane jako Muzeum Narodowe Płytek </a:t>
            </a:r>
          </a:p>
        </p:txBody>
      </p:sp>
    </p:spTree>
    <p:extLst>
      <p:ext uri="{BB962C8B-B14F-4D97-AF65-F5344CB8AC3E}">
        <p14:creationId xmlns:p14="http://schemas.microsoft.com/office/powerpoint/2010/main" val="231378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 txBox="1">
            <a:spLocks noGrp="1"/>
          </p:cNvSpPr>
          <p:nvPr>
            <p:ph type="subTitle" idx="4294967295"/>
          </p:nvPr>
        </p:nvSpPr>
        <p:spPr>
          <a:xfrm>
            <a:off x="0" y="71438"/>
            <a:ext cx="9070975" cy="831850"/>
          </a:xfrm>
          <a:solidFill>
            <a:srgbClr val="FFFFFF"/>
          </a:solidFill>
        </p:spPr>
        <p:txBody>
          <a:bodyPr vert="horz" anchor="ctr">
            <a:normAutofit/>
          </a:bodyPr>
          <a:lstStyle/>
          <a:p>
            <a:pPr marL="0" lvl="0" indent="0" algn="ctr">
              <a:buNone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Słoweński Kras to najpiękniejsze jaskinie Słowenii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" y="1023184"/>
            <a:ext cx="6777990" cy="45142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39688"/>
            <a:ext cx="9072563" cy="1249362"/>
          </a:xfrm>
        </p:spPr>
        <p:txBody>
          <a:bodyPr vert="horz"/>
          <a:lstStyle/>
          <a:p>
            <a:pPr lvl="0"/>
            <a:r>
              <a:rPr lang="pl-PL"/>
              <a:t>Jaskinie Szkocjańskie (Skocjanske Jame)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0" y="903288"/>
            <a:ext cx="7186613" cy="1062037"/>
          </a:xfrm>
        </p:spPr>
        <p:txBody>
          <a:bodyPr vert="horz"/>
          <a:lstStyle/>
          <a:p>
            <a:pPr marL="0" lvl="0" indent="0">
              <a:buNone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Jaskinie </a:t>
            </a:r>
            <a:r>
              <a:rPr lang="pl-PL" dirty="0" err="1">
                <a:solidFill>
                  <a:schemeClr val="accent2">
                    <a:lumMod val="75000"/>
                  </a:schemeClr>
                </a:solidFill>
              </a:rPr>
              <a:t>Szkocjańskie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są to niepowtarzalne, zjawiskowe jaskinie i od 1986 roku widnieją w rejestrze dziedzictwa UNESCO.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" y="1851660"/>
            <a:ext cx="7680958" cy="35204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5" y="99694"/>
            <a:ext cx="5428615" cy="54392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193675"/>
            <a:ext cx="2582863" cy="536575"/>
          </a:xfrm>
        </p:spPr>
        <p:txBody>
          <a:bodyPr vert="horz">
            <a:normAutofit fontScale="90000"/>
          </a:bodyPr>
          <a:lstStyle/>
          <a:p>
            <a:pPr lvl="0"/>
            <a:r>
              <a:rPr lang="pl-PL" dirty="0"/>
              <a:t>Alpy Julijskie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0" y="1096963"/>
            <a:ext cx="7007225" cy="720725"/>
          </a:xfrm>
        </p:spPr>
        <p:txBody>
          <a:bodyPr vert="horz"/>
          <a:lstStyle/>
          <a:p>
            <a:pPr marL="0" lvl="0" indent="0">
              <a:buNone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Alpy Julijskie – część Południowych Alp Wapiennych rozciągających się na długość ok. 100 km. Ich najwyższy szczyt to </a:t>
            </a:r>
            <a:r>
              <a:rPr lang="pl-PL" b="1" dirty="0" err="1">
                <a:solidFill>
                  <a:schemeClr val="accent2">
                    <a:lumMod val="75000"/>
                  </a:schemeClr>
                </a:solidFill>
              </a:rPr>
              <a:t>Triglav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( 2864 m. n. p. m. 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89" y="1738629"/>
            <a:ext cx="5242561" cy="39319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63507" cy="56705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768600" y="0"/>
            <a:ext cx="7312025" cy="946150"/>
          </a:xfrm>
        </p:spPr>
        <p:txBody>
          <a:bodyPr vert="horz"/>
          <a:lstStyle/>
          <a:p>
            <a:pPr lvl="0"/>
            <a:r>
              <a:rPr lang="pl-PL" dirty="0" err="1"/>
              <a:t>Predjamski</a:t>
            </a:r>
            <a:r>
              <a:rPr lang="pl-PL" dirty="0"/>
              <a:t> Grad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0" y="650875"/>
            <a:ext cx="7165975" cy="788988"/>
          </a:xfrm>
        </p:spPr>
        <p:txBody>
          <a:bodyPr vert="horz">
            <a:normAutofit/>
          </a:bodyPr>
          <a:lstStyle/>
          <a:p>
            <a:pPr marL="0" lvl="0" indent="0">
              <a:buNone/>
            </a:pP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To zamek zbudowany w 1570 roku. Jest nietypowym zamkiem, ponieważ jest zbudowany obok 100 metrowej skały, która wchodzi w skład wyżyn słoweńskiego krasu.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6" y="1621904"/>
            <a:ext cx="7165975" cy="39188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B6E7019107344E9782663B9C6F449A" ma:contentTypeVersion="8" ma:contentTypeDescription="Utwórz nowy dokument." ma:contentTypeScope="" ma:versionID="ce57b1cfaa69734de2ce2ed2e644cf21">
  <xsd:schema xmlns:xsd="http://www.w3.org/2001/XMLSchema" xmlns:xs="http://www.w3.org/2001/XMLSchema" xmlns:p="http://schemas.microsoft.com/office/2006/metadata/properties" xmlns:ns3="e850763a-8fc4-42e1-908f-b02b8a37c1f4" targetNamespace="http://schemas.microsoft.com/office/2006/metadata/properties" ma:root="true" ma:fieldsID="b6858bb9e2fdf6ed25c1a4b707e734a2" ns3:_="">
    <xsd:import namespace="e850763a-8fc4-42e1-908f-b02b8a37c1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0763a-8fc4-42e1-908f-b02b8a37c1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2066DF-C897-4560-AEC9-25131F4D8E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50763a-8fc4-42e1-908f-b02b8a37c1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FA881B-00ED-4A93-8F57-2E0A1E793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5718B8-A235-4955-829E-334ED3DC9BB7}">
  <ds:schemaRefs>
    <ds:schemaRef ds:uri="http://purl.org/dc/elements/1.1/"/>
    <ds:schemaRef ds:uri="http://purl.org/dc/dcmitype/"/>
    <ds:schemaRef ds:uri="http://www.w3.org/XML/1998/namespace"/>
    <ds:schemaRef ds:uri="e850763a-8fc4-42e1-908f-b02b8a37c1f4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</TotalTime>
  <Words>768</Words>
  <Application>Microsoft Office PowerPoint</Application>
  <PresentationFormat>Niestandardowy</PresentationFormat>
  <Paragraphs>91</Paragraphs>
  <Slides>34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Liberation Sans</vt:lpstr>
      <vt:lpstr>Liberation Serif</vt:lpstr>
      <vt:lpstr>Marigold</vt:lpstr>
      <vt:lpstr>Trebuchet MS</vt:lpstr>
      <vt:lpstr>Wingdings</vt:lpstr>
      <vt:lpstr>Wingdings 3</vt:lpstr>
      <vt:lpstr>Faseta</vt:lpstr>
      <vt:lpstr>ATRAKCJE TURYSTYCZNE EUROPY</vt:lpstr>
      <vt:lpstr>Słowenia</vt:lpstr>
      <vt:lpstr>Prezentacja programu PowerPoint</vt:lpstr>
      <vt:lpstr>Prezentacja programu PowerPoint</vt:lpstr>
      <vt:lpstr>Jaskinie Szkocjańskie (Skocjanske Jame)</vt:lpstr>
      <vt:lpstr>Prezentacja programu PowerPoint</vt:lpstr>
      <vt:lpstr>Alpy Julijskie</vt:lpstr>
      <vt:lpstr>Prezentacja programu PowerPoint</vt:lpstr>
      <vt:lpstr>Predjamski Grad</vt:lpstr>
      <vt:lpstr>Słyszeliście może o Kościele na jeziorze w Słowenii?</vt:lpstr>
      <vt:lpstr>Prezentacja programu PowerPoint</vt:lpstr>
      <vt:lpstr>Jezioro Bled  jest jeziorem polodowcowym w Alpach Julijskich, w północno-zachodniej Słowenii. Jezioro powstało pod koniec ostatniej epoki lodowcowej na skutek topnienia wielkiego Lodowca Bohinjskiego  </vt:lpstr>
      <vt:lpstr>Epoka lodowcowa może wam kojarzyć się z tym ,lecz to nie taka epoka lodowcowa,</vt:lpstr>
      <vt:lpstr>Ale taka</vt:lpstr>
      <vt:lpstr>WIELKA BRYTANIA</vt:lpstr>
      <vt:lpstr>W skład Wielkiej Brytanii zalicza się Anglia, Walia, Szkocja I Irlandia Północna</vt:lpstr>
      <vt:lpstr>Stonehenge-Prehistoryczny kamienny okrąg znajdujący się w Anglii</vt:lpstr>
      <vt:lpstr>Pałac Buckingham-rezydencja królowej i gabinety państwowe.</vt:lpstr>
      <vt:lpstr>Big Ben-słynny londyński zegar</vt:lpstr>
      <vt:lpstr>Tower Bridge- most zwodzony znajdujący się w Londynie</vt:lpstr>
      <vt:lpstr>Zamek w Edynburgu znajdujący się w Szkocji .Jedna z najpotężniejszych fortec w Wielkiej Brytanii</vt:lpstr>
      <vt:lpstr>Katedra Świętego Pawła w Londynie- Jeden z najbardziej znanych kościołów anglikańskich w Wielkiej Brytanii</vt:lpstr>
      <vt:lpstr>Oko Londynu- słynny diabelski młyn znajdujący się w Londynie w Wielkiej Brytanii. </vt:lpstr>
      <vt:lpstr>Muzeum Brytyjskie- jedno z największych na świecie muzeów historii starożytnej mieszczące się w Londynie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Portugalia</vt:lpstr>
      <vt:lpstr>Atrakcje Przyrodnicze Portugalii</vt:lpstr>
      <vt:lpstr>Atrakcje Przyrodnicze Portugalii</vt:lpstr>
      <vt:lpstr>Atrakcje Kulturowe Portugalii</vt:lpstr>
      <vt:lpstr>Atrakcje Kulturowe Portugalii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Słowenia</dc:title>
  <dc:creator>Iza</dc:creator>
  <cp:lastModifiedBy>jolanta rusiecka</cp:lastModifiedBy>
  <cp:revision>13</cp:revision>
  <dcterms:created xsi:type="dcterms:W3CDTF">2020-05-14T14:55:35Z</dcterms:created>
  <dcterms:modified xsi:type="dcterms:W3CDTF">2020-05-27T12:44:15Z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0x0101006CB6E7019107344E9782663B9C6F449A</vt:lpwstr>
  </property>
</Properties>
</file>