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57508515-BBB0-4672-86B6-8C3B8FB13E6C}"/>
              </a:ext>
            </a:extLst>
          </p:cNvPr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287 w 372"/>
              <a:gd name="T1" fmla="*/ 166 h 166"/>
              <a:gd name="T2" fmla="*/ 293 w 372"/>
              <a:gd name="T3" fmla="*/ 164 h 166"/>
              <a:gd name="T4" fmla="*/ 294 w 372"/>
              <a:gd name="T5" fmla="*/ 163 h 166"/>
              <a:gd name="T6" fmla="*/ 370 w 372"/>
              <a:gd name="T7" fmla="*/ 87 h 166"/>
              <a:gd name="T8" fmla="*/ 370 w 372"/>
              <a:gd name="T9" fmla="*/ 78 h 166"/>
              <a:gd name="T10" fmla="*/ 294 w 372"/>
              <a:gd name="T11" fmla="*/ 3 h 166"/>
              <a:gd name="T12" fmla="*/ 293 w 372"/>
              <a:gd name="T13" fmla="*/ 2 h 166"/>
              <a:gd name="T14" fmla="*/ 287 w 372"/>
              <a:gd name="T15" fmla="*/ 0 h 166"/>
              <a:gd name="T16" fmla="*/ 0 w 372"/>
              <a:gd name="T17" fmla="*/ 0 h 166"/>
              <a:gd name="T18" fmla="*/ 0 w 372"/>
              <a:gd name="T19" fmla="*/ 166 h 166"/>
              <a:gd name="T20" fmla="*/ 287 w 372"/>
              <a:gd name="T21" fmla="*/ 166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065985A-9428-446E-B4E7-B7828F3EB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B103D-46E3-451E-94D2-D157899240BE}" type="datetimeFigureOut">
              <a:rPr lang="en-US"/>
              <a:pPr>
                <a:defRPr/>
              </a:pPr>
              <a:t>3/21/2021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1E8CA4F-2FF0-49C9-992F-E789BCBDA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01549-7A71-48C5-BA6B-B92C88A11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35024-A929-4AD6-AE47-77B505F83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04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6CD1B674-D034-4004-8CD7-2CE6D784A247}"/>
              </a:ext>
            </a:extLst>
          </p:cNvPr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AC944CF-E6EE-41BD-A2EF-FF010EB08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65A16-826D-4CCF-8D66-5316C4B8287A}" type="datetimeFigureOut">
              <a:rPr lang="en-US"/>
              <a:pPr>
                <a:defRPr/>
              </a:pPr>
              <a:t>3/21/2021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D08A8FC-F09E-4BF0-87A6-FB043D36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CDFD83B-C7A5-417A-9707-39DEF0F4F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428A0-C5DB-4AEB-ADFC-9310C45D4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8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9DE480E0-F591-4FEF-BEEB-7E696D3537D3}"/>
              </a:ext>
            </a:extLst>
          </p:cNvPr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6" name="TextBox 13">
            <a:extLst>
              <a:ext uri="{FF2B5EF4-FFF2-40B4-BE49-F238E27FC236}">
                <a16:creationId xmlns:a16="http://schemas.microsoft.com/office/drawing/2014/main" id="{555A1DC4-4C39-4E1F-8E80-B02BABEE9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pl-PL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0C65C787-E761-43A8-91C1-23BE37491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pl-PL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71C1945-C29C-4797-9A7E-352693966F2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1EFFB-572E-4335-97E8-D66E4B37C0E0}" type="datetimeFigureOut">
              <a:rPr lang="en-US"/>
              <a:pPr>
                <a:defRPr/>
              </a:pPr>
              <a:t>3/21/2021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EA7738F-2510-4F2A-995A-0AF0340B362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62095E8-E564-4043-9D15-782F7DDEDE7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64633-23B0-4C7B-8CC3-06FFA56AC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64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63B77AEA-4A0B-4E53-B903-B78666FA5A91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B77EFF8C-89F9-406D-9DE4-647671092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324C-58A9-4D09-B556-85AE5549B1AD}" type="datetimeFigureOut">
              <a:rPr lang="en-US"/>
              <a:pPr>
                <a:defRPr/>
              </a:pPr>
              <a:t>3/21/2021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69BD996F-0968-4EE6-AC26-8D0376B24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4FB9227-43CC-4A64-8491-C8B855C9C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074AE-8645-4696-939A-E8621CFF0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79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E7BA40A7-93F7-4DAA-B71D-CB037758070F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6" name="TextBox 16">
            <a:extLst>
              <a:ext uri="{FF2B5EF4-FFF2-40B4-BE49-F238E27FC236}">
                <a16:creationId xmlns:a16="http://schemas.microsoft.com/office/drawing/2014/main" id="{AE2CA24F-A341-48EE-B5CF-567B03711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pl-PL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17">
            <a:extLst>
              <a:ext uri="{FF2B5EF4-FFF2-40B4-BE49-F238E27FC236}">
                <a16:creationId xmlns:a16="http://schemas.microsoft.com/office/drawing/2014/main" id="{3E006428-5F20-424B-90DB-ABBA66B6B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pl-PL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A27BB6BE-3848-4920-A9E1-461301895B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5211A-22E1-4B7B-AFA1-6688C8509E34}" type="datetimeFigureOut">
              <a:rPr lang="en-US"/>
              <a:pPr>
                <a:defRPr/>
              </a:pPr>
              <a:t>3/21/2021</a:t>
            </a:fld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FFEDF2B8-9A7B-41B0-9484-2A7563E1833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CA87EED9-3099-4EB7-B189-03C5B101A35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30397-099B-47A0-96E3-1A27FC060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80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1ED43DFA-365E-469F-AEF0-0CCE29896073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7CC44A12-99E6-4D08-8428-25386CCBC26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02778-0869-4ED0-A84D-AD0C0CC1EC43}" type="datetimeFigureOut">
              <a:rPr lang="en-US"/>
              <a:pPr>
                <a:defRPr/>
              </a:pPr>
              <a:t>3/21/2021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E9630BC-C554-473B-A967-A20C53C1A5D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2D7D814-977F-4962-A0E5-E7EA82CFE89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FD461-B412-441B-94DE-59D51B23D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97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08603D1B-DA42-410E-920A-AEBBC08C65CC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04D41C1-2F46-4445-947F-C5E2A2C2B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50E41-E647-4AB2-9967-5D48F7042B4E}" type="datetimeFigureOut">
              <a:rPr lang="en-US"/>
              <a:pPr>
                <a:defRPr/>
              </a:pPr>
              <a:t>3/21/2021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B6815D2-B485-4E9E-A594-5AAF8584C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1D227B4-D997-4768-B309-D81FF8B37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D48EF-FF07-486F-A231-654CACCC7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48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1D81C28D-E9F4-4485-A9A0-C89B25233900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7BE1AE9-E52D-4CD4-8A78-B24EC4CA8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30575-81E9-45B5-9DD2-A9A3BE6F7B42}" type="datetimeFigureOut">
              <a:rPr lang="en-US"/>
              <a:pPr>
                <a:defRPr/>
              </a:pPr>
              <a:t>3/21/2021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BB24824-BFED-4B88-BDC5-BD94AD85F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72CDFBA-9293-4E85-A771-4864BC98D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6B018-3872-4502-BEBE-59A61313B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5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58EB099F-A01E-4178-BD3C-3D19CDF36D6E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D0D1506-3F94-4687-98B0-A1A0C9257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CD834-7DFD-4D9C-B684-035D7E9E63CE}" type="datetimeFigureOut">
              <a:rPr lang="en-US"/>
              <a:pPr>
                <a:defRPr/>
              </a:pPr>
              <a:t>3/21/2021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21807EB-4456-4A35-B491-FDA963298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5476B6-8493-4727-87E1-6EA1BEF40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33E70-9A8B-4BBD-A80D-5D1214F11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15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BABD920E-E729-4513-AD3F-420E56F73E17}"/>
              </a:ext>
            </a:extLst>
          </p:cNvPr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4CE443E-B1BE-422F-8D56-4CD16449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4A284-95A0-4787-BC0B-139ECC79401B}" type="datetimeFigureOut">
              <a:rPr lang="en-US"/>
              <a:pPr>
                <a:defRPr/>
              </a:pPr>
              <a:t>3/21/2021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B72445F-BCD5-46DD-8F49-E237B12AB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D9174C1-6F3E-4641-B7DB-9EE05046F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02EA2-9A9F-4DBC-A5E0-555E1C079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3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699F4975-D9FB-457A-80EA-4FC39E1DEAA9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C7712177-927F-40E7-B4E2-1432E63A4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5F0F2-2720-4E92-B289-F9ACC4D557CF}" type="datetimeFigureOut">
              <a:rPr lang="en-US"/>
              <a:pPr>
                <a:defRPr/>
              </a:pPr>
              <a:t>3/21/2021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9AB57F41-1829-4AFD-A7DF-F6BCBFCCD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2CB21CD-2C7B-4801-AB0A-377A59EA0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26D0-36FC-4E52-8432-22D8EA3C2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61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>
            <a:extLst>
              <a:ext uri="{FF2B5EF4-FFF2-40B4-BE49-F238E27FC236}">
                <a16:creationId xmlns:a16="http://schemas.microsoft.com/office/drawing/2014/main" id="{674F1B49-3F16-43C8-8E94-DA1677CC1DD2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345FF8DC-1718-4808-8C64-48D845A28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CF524-F516-4366-99D1-2A3919E5B2C3}" type="datetimeFigureOut">
              <a:rPr lang="en-US"/>
              <a:pPr>
                <a:defRPr/>
              </a:pPr>
              <a:t>3/21/2021</a:t>
            </a:fld>
            <a:endParaRPr 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4D23EB32-D9AF-4870-B47C-2DCFAC89E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405DC76-1A8D-44F5-8C94-999BC3CD7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C8320-3433-4E2B-B9BB-0043401D3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1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9E73F286-1DC4-481F-874E-E5B18EACB578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EB20328A-8CDA-46A4-8616-3304DB0D4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94258-63D6-45B7-AF08-706AAE604D17}" type="datetimeFigureOut">
              <a:rPr lang="en-US"/>
              <a:pPr>
                <a:defRPr/>
              </a:pPr>
              <a:t>3/21/2021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8742454-0DCC-4A35-B8B2-51B02CD8C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C3501092-5C5B-4443-9C2C-B397BCA69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C6ECE-4D7B-4AD7-9EC3-5A87F484E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89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F700D82A-7104-4CB0-BED2-89275FBDEC7D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29DAC959-7A91-4737-81ED-374EF7299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098B4-C826-488C-BB03-3BA09CB85873}" type="datetimeFigureOut">
              <a:rPr lang="en-US"/>
              <a:pPr>
                <a:defRPr/>
              </a:pPr>
              <a:t>3/21/2021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426991C5-D1AC-428B-B930-0DC42164A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57C8844-391C-4727-8397-BB7065B03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E05D2-A013-461D-A3BE-8CC98F50E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8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97E6C638-27A0-4D9C-B7DF-F306A052494C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E8DEC111-9C99-4091-AE6E-776FA9628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47FF7-892D-43C9-B527-998ACF07D83C}" type="datetimeFigureOut">
              <a:rPr lang="en-US"/>
              <a:pPr>
                <a:defRPr/>
              </a:pPr>
              <a:t>3/21/2021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E5B488B-35FB-4AF4-9BE2-E99BD570A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9A41C81-EE40-4842-9B79-747BD3060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B2B88-A4D7-48EE-91A2-41D974C8D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258D27E4-9082-4931-90A6-A9A73F014391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10A138CB-5B63-4AEB-BF32-4E726379E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D788-6082-4C0E-909C-805B33BC2DD6}" type="datetimeFigureOut">
              <a:rPr lang="en-US"/>
              <a:pPr>
                <a:defRPr/>
              </a:pPr>
              <a:t>3/21/2021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ADC64B9-9788-49AA-B5F3-83A8CBD8F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C53BAFF-0D84-4EEA-BB44-CD09978C8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09868-E71E-4E49-9EF9-B2FCD769F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48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100000">
              <a:srgbClr val="C5DEE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>
            <a:extLst>
              <a:ext uri="{FF2B5EF4-FFF2-40B4-BE49-F238E27FC236}">
                <a16:creationId xmlns:a16="http://schemas.microsoft.com/office/drawing/2014/main" id="{EDB77E9E-5212-4EF6-826D-DD4F172E48B5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>
              <a:extLst>
                <a:ext uri="{FF2B5EF4-FFF2-40B4-BE49-F238E27FC236}">
                  <a16:creationId xmlns:a16="http://schemas.microsoft.com/office/drawing/2014/main" id="{E4D4FF11-340E-4750-85B4-6040B91845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047" name="Freeform 12">
              <a:extLst>
                <a:ext uri="{FF2B5EF4-FFF2-40B4-BE49-F238E27FC236}">
                  <a16:creationId xmlns:a16="http://schemas.microsoft.com/office/drawing/2014/main" id="{687C7FD2-B492-460A-9F70-12D01F0FF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048" name="Freeform 13">
              <a:extLst>
                <a:ext uri="{FF2B5EF4-FFF2-40B4-BE49-F238E27FC236}">
                  <a16:creationId xmlns:a16="http://schemas.microsoft.com/office/drawing/2014/main" id="{B02EB8BF-1C92-4AA9-8771-42283959E2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049" name="Freeform 14">
              <a:extLst>
                <a:ext uri="{FF2B5EF4-FFF2-40B4-BE49-F238E27FC236}">
                  <a16:creationId xmlns:a16="http://schemas.microsoft.com/office/drawing/2014/main" id="{A66BBF5F-3583-47FB-AE96-17AC5B7BA5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050" name="Freeform 15">
              <a:extLst>
                <a:ext uri="{FF2B5EF4-FFF2-40B4-BE49-F238E27FC236}">
                  <a16:creationId xmlns:a16="http://schemas.microsoft.com/office/drawing/2014/main" id="{64DA27C4-FF38-4B22-9B67-AA7D7C782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051" name="Freeform 16">
              <a:extLst>
                <a:ext uri="{FF2B5EF4-FFF2-40B4-BE49-F238E27FC236}">
                  <a16:creationId xmlns:a16="http://schemas.microsoft.com/office/drawing/2014/main" id="{EC5EF775-5564-4152-8192-03072A137F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052" name="Freeform 17">
              <a:extLst>
                <a:ext uri="{FF2B5EF4-FFF2-40B4-BE49-F238E27FC236}">
                  <a16:creationId xmlns:a16="http://schemas.microsoft.com/office/drawing/2014/main" id="{BD5760AA-230C-468F-8A83-397ED42EBB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053" name="Freeform 18">
              <a:extLst>
                <a:ext uri="{FF2B5EF4-FFF2-40B4-BE49-F238E27FC236}">
                  <a16:creationId xmlns:a16="http://schemas.microsoft.com/office/drawing/2014/main" id="{7FAA7A4D-5F60-4451-BC9E-F6E8A111F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054" name="Freeform 19">
              <a:extLst>
                <a:ext uri="{FF2B5EF4-FFF2-40B4-BE49-F238E27FC236}">
                  <a16:creationId xmlns:a16="http://schemas.microsoft.com/office/drawing/2014/main" id="{47864FD0-4E7A-4B51-8D4F-756B594CAF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055" name="Freeform 20">
              <a:extLst>
                <a:ext uri="{FF2B5EF4-FFF2-40B4-BE49-F238E27FC236}">
                  <a16:creationId xmlns:a16="http://schemas.microsoft.com/office/drawing/2014/main" id="{FD7B2569-AC27-46AA-8B1E-FA139E6C1B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056" name="Freeform 21">
              <a:extLst>
                <a:ext uri="{FF2B5EF4-FFF2-40B4-BE49-F238E27FC236}">
                  <a16:creationId xmlns:a16="http://schemas.microsoft.com/office/drawing/2014/main" id="{92CEAF5C-FBCA-441D-9D6E-AEDD8F4094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057" name="Freeform 22">
              <a:extLst>
                <a:ext uri="{FF2B5EF4-FFF2-40B4-BE49-F238E27FC236}">
                  <a16:creationId xmlns:a16="http://schemas.microsoft.com/office/drawing/2014/main" id="{1067D448-87B3-4616-A247-BEE71D1C1B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1027" name="Group 9">
            <a:extLst>
              <a:ext uri="{FF2B5EF4-FFF2-40B4-BE49-F238E27FC236}">
                <a16:creationId xmlns:a16="http://schemas.microsoft.com/office/drawing/2014/main" id="{09599DF5-7ADD-43C5-8682-2F4050D2D9FB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034" name="Freeform 27">
              <a:extLst>
                <a:ext uri="{FF2B5EF4-FFF2-40B4-BE49-F238E27FC236}">
                  <a16:creationId xmlns:a16="http://schemas.microsoft.com/office/drawing/2014/main" id="{82E6D2D8-6ED0-466D-9D87-94797E1818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035" name="Freeform 28">
              <a:extLst>
                <a:ext uri="{FF2B5EF4-FFF2-40B4-BE49-F238E27FC236}">
                  <a16:creationId xmlns:a16="http://schemas.microsoft.com/office/drawing/2014/main" id="{68752AD3-AC73-46EC-9EB7-D821D08DDBC3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036" name="Freeform 29">
              <a:extLst>
                <a:ext uri="{FF2B5EF4-FFF2-40B4-BE49-F238E27FC236}">
                  <a16:creationId xmlns:a16="http://schemas.microsoft.com/office/drawing/2014/main" id="{72BE0B00-4632-4FFD-853B-E48AD0B5C61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037" name="Freeform 30">
              <a:extLst>
                <a:ext uri="{FF2B5EF4-FFF2-40B4-BE49-F238E27FC236}">
                  <a16:creationId xmlns:a16="http://schemas.microsoft.com/office/drawing/2014/main" id="{ABE7DFD6-B6A8-47DC-A58F-C5BA62BFEBB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038" name="Freeform 31">
              <a:extLst>
                <a:ext uri="{FF2B5EF4-FFF2-40B4-BE49-F238E27FC236}">
                  <a16:creationId xmlns:a16="http://schemas.microsoft.com/office/drawing/2014/main" id="{0510D4FD-ACE5-49CD-9F5E-3643E0D0290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039" name="Freeform 32">
              <a:extLst>
                <a:ext uri="{FF2B5EF4-FFF2-40B4-BE49-F238E27FC236}">
                  <a16:creationId xmlns:a16="http://schemas.microsoft.com/office/drawing/2014/main" id="{11429CB1-AE0F-4275-8DCE-7883A867A2C1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040" name="Freeform 33">
              <a:extLst>
                <a:ext uri="{FF2B5EF4-FFF2-40B4-BE49-F238E27FC236}">
                  <a16:creationId xmlns:a16="http://schemas.microsoft.com/office/drawing/2014/main" id="{95F3722F-79D0-42C1-83BB-B2A98814C460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041" name="Freeform 34">
              <a:extLst>
                <a:ext uri="{FF2B5EF4-FFF2-40B4-BE49-F238E27FC236}">
                  <a16:creationId xmlns:a16="http://schemas.microsoft.com/office/drawing/2014/main" id="{1EB27C77-70A1-48CB-A2DB-9DFD1C6EAA6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042" name="Freeform 35">
              <a:extLst>
                <a:ext uri="{FF2B5EF4-FFF2-40B4-BE49-F238E27FC236}">
                  <a16:creationId xmlns:a16="http://schemas.microsoft.com/office/drawing/2014/main" id="{6CC9E51E-FF9F-4FE3-BD6D-1C4FE62045A7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043" name="Freeform 36">
              <a:extLst>
                <a:ext uri="{FF2B5EF4-FFF2-40B4-BE49-F238E27FC236}">
                  <a16:creationId xmlns:a16="http://schemas.microsoft.com/office/drawing/2014/main" id="{195C843F-0C15-4ABD-95C1-3D3AE4970CB0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044" name="Freeform 37">
              <a:extLst>
                <a:ext uri="{FF2B5EF4-FFF2-40B4-BE49-F238E27FC236}">
                  <a16:creationId xmlns:a16="http://schemas.microsoft.com/office/drawing/2014/main" id="{137A1E01-5F2E-4E14-AE1A-76A37137A03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045" name="Freeform 38">
              <a:extLst>
                <a:ext uri="{FF2B5EF4-FFF2-40B4-BE49-F238E27FC236}">
                  <a16:creationId xmlns:a16="http://schemas.microsoft.com/office/drawing/2014/main" id="{8297ADA9-F2E1-41BC-90F4-C42637612FC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4DC20BC2-189E-4091-B956-F47A6DEF9AB8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>
            <a:extLst>
              <a:ext uri="{FF2B5EF4-FFF2-40B4-BE49-F238E27FC236}">
                <a16:creationId xmlns:a16="http://schemas.microsoft.com/office/drawing/2014/main" id="{7526BF13-9062-4E8F-86EB-5BDC975F03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  <a:endParaRPr lang="en-US" altLang="pl-PL"/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24BF6EC1-B071-4851-BF74-43479159E6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  <a:endParaRPr lang="en-US" alt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C3DFD-F244-4CE2-BA06-40DFBBBFC1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009AF4-7E03-433A-A825-2254E184534B}" type="datetimeFigureOut">
              <a:rPr lang="en-US"/>
              <a:pPr>
                <a:defRPr/>
              </a:pPr>
              <a:t>3/21/2021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566DA-A5E4-4245-AEE5-089B4BB5DF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F249E-30C1-485A-A025-706E360388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dirty="0">
                <a:solidFill>
                  <a:srgbClr val="FEFFFF"/>
                </a:solidFill>
                <a:latin typeface="+mn-lt"/>
              </a:defRPr>
            </a:lvl1pPr>
          </a:lstStyle>
          <a:p>
            <a:pPr>
              <a:defRPr/>
            </a:pPr>
            <a:fld id="{F7A959F7-D400-4C0E-B7B6-CDB7DA0DB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178DBB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>
            <a:extLst>
              <a:ext uri="{FF2B5EF4-FFF2-40B4-BE49-F238E27FC236}">
                <a16:creationId xmlns:a16="http://schemas.microsoft.com/office/drawing/2014/main" id="{EAC1F2E7-206C-4168-91B3-365C5ECFD3E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89213" y="2514600"/>
            <a:ext cx="8915400" cy="2262188"/>
          </a:xfrm>
        </p:spPr>
        <p:txBody>
          <a:bodyPr/>
          <a:lstStyle/>
          <a:p>
            <a:r>
              <a:rPr lang="pl-PL" altLang="pl-PL" b="1" dirty="0"/>
              <a:t>Pierwsze konto bankowe</a:t>
            </a:r>
            <a:br>
              <a:rPr lang="pl-PL" altLang="pl-PL" b="1" dirty="0"/>
            </a:br>
            <a:r>
              <a:rPr lang="pl-PL" altLang="pl-PL" b="1" dirty="0"/>
              <a:t>i karta płatnicza.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C774EC4-F641-4EE2-8734-AD53EB20C5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6788"/>
            <a:ext cx="8915400" cy="1127125"/>
          </a:xfrm>
        </p:spPr>
        <p:txBody>
          <a:bodyPr rtlCol="0">
            <a:normAutofit lnSpcReduction="10000"/>
          </a:bodyPr>
          <a:lstStyle/>
          <a:p>
            <a:pPr algn="r" fontAlgn="auto">
              <a:spcAft>
                <a:spcPts val="0"/>
              </a:spcAft>
              <a:buFont typeface="Wingdings 3" charset="2"/>
              <a:buNone/>
              <a:defRPr/>
            </a:pPr>
            <a:endParaRPr lang="pl-PL" dirty="0"/>
          </a:p>
          <a:p>
            <a:pPr algn="r" fontAlgn="auto">
              <a:spcAft>
                <a:spcPts val="0"/>
              </a:spcAft>
              <a:buFont typeface="Wingdings 3" charset="2"/>
              <a:buNone/>
              <a:defRPr/>
            </a:pPr>
            <a:endParaRPr lang="pl-PL" dirty="0"/>
          </a:p>
          <a:p>
            <a:pPr algn="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pl-PL" b="1" i="1" dirty="0">
                <a:solidFill>
                  <a:srgbClr val="00B0F0"/>
                </a:solidFill>
              </a:rPr>
              <a:t>Justyna Dziubak-Sobiechowska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ytuł 1">
            <a:extLst>
              <a:ext uri="{FF2B5EF4-FFF2-40B4-BE49-F238E27FC236}">
                <a16:creationId xmlns:a16="http://schemas.microsoft.com/office/drawing/2014/main" id="{10C37041-C18E-4048-A9B0-BC923C35AA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pl-PL" altLang="pl-PL" dirty="0"/>
              <a:t>Źródło:</a:t>
            </a:r>
          </a:p>
        </p:txBody>
      </p:sp>
      <p:sp>
        <p:nvSpPr>
          <p:cNvPr id="27651" name="Symbol zastępczy zawartości 2">
            <a:extLst>
              <a:ext uri="{FF2B5EF4-FFF2-40B4-BE49-F238E27FC236}">
                <a16:creationId xmlns:a16="http://schemas.microsoft.com/office/drawing/2014/main" id="{E6767D3D-1F18-4774-B6DE-F4B65B695B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marL="0" indent="0">
              <a:buFont typeface="Wingdings 3" panose="05040102010807070707" pitchFamily="18" charset="2"/>
              <a:buNone/>
            </a:pPr>
            <a:endParaRPr lang="pl-PL" altLang="pl-PL" dirty="0"/>
          </a:p>
          <a:p>
            <a:pPr marL="0" indent="0">
              <a:buFont typeface="Wingdings 3" panose="05040102010807070707" pitchFamily="18" charset="2"/>
              <a:buNone/>
            </a:pPr>
            <a:endParaRPr lang="pl-PL" altLang="pl-PL" dirty="0"/>
          </a:p>
          <a:p>
            <a:pPr marL="0" indent="0">
              <a:buFont typeface="Wingdings 3" panose="05040102010807070707" pitchFamily="18" charset="2"/>
              <a:buNone/>
            </a:pPr>
            <a:r>
              <a:rPr lang="pl-PL" altLang="pl-PL" sz="2000" b="1" i="1" dirty="0"/>
              <a:t>Materiały udostępnione na platformie zloteszkoly.pl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pl-PL" altLang="pl-PL" sz="2000" b="1" i="1" dirty="0"/>
              <a:t>https://zloteszkoly.nbp.pl/images/do_pobrania/Pierwsze_konto_bankowe_i_karta_platnicza.pdf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">
            <a:extLst>
              <a:ext uri="{FF2B5EF4-FFF2-40B4-BE49-F238E27FC236}">
                <a16:creationId xmlns:a16="http://schemas.microsoft.com/office/drawing/2014/main" id="{F2E8EB8D-9510-45D9-8BEC-EB55DB7AF2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pl-PL" altLang="pl-PL" b="1"/>
              <a:t>Wydatki – jak je planować i kontrolować?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92E54E-D851-4F28-A2B7-DBB5E3F46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pl-PL" sz="2000" b="1" dirty="0">
                <a:solidFill>
                  <a:srgbClr val="002060"/>
                </a:solidFill>
              </a:rPr>
              <a:t>Potrzeby: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jedzenie i picie; opłaty za czynsz, prąd, media; niezbędne ubranie; leki; transport (np. do pracy)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pl-PL" sz="2000" b="1" dirty="0">
                <a:solidFill>
                  <a:srgbClr val="002060"/>
                </a:solidFill>
              </a:rPr>
              <a:t>Zachcianki: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rozrywka; telefon, </a:t>
            </a:r>
            <a:r>
              <a:rPr lang="pl-PL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internet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hobby; turystyka; prezenty; dodatkowe ubrania; kosmetyki; jedzenie w restauracjach i inne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pl-PL" sz="2000" b="1" dirty="0">
                <a:solidFill>
                  <a:srgbClr val="002060"/>
                </a:solidFill>
              </a:rPr>
              <a:t>Ważne wypływy: </a:t>
            </a:r>
            <a:r>
              <a:rPr lang="pl-PL" sz="2000" dirty="0">
                <a:solidFill>
                  <a:schemeClr val="tx1"/>
                </a:solidFill>
              </a:rPr>
              <a:t>drobne przyjemności; oszczędności; inwestycje; pomoc innym (np. charytatywna)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1">
            <a:extLst>
              <a:ext uri="{FF2B5EF4-FFF2-40B4-BE49-F238E27FC236}">
                <a16:creationId xmlns:a16="http://schemas.microsoft.com/office/drawing/2014/main" id="{4ABE5ADF-4D60-476F-8DAD-6FB6B6751C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pl-PL" altLang="pl-PL" b="1"/>
              <a:t>Wydatki, dochody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A0DCC2-4F0A-4782-A2AA-0B843D893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pl-P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dochody (zarobki) = wydatki – jesteś przekaźnikiem pieniędzy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pl-PL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pl-P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dochody &gt; wydatki – generujesz nadwyżki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pl-PL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pl-P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dochody &lt; wydatki – żyjesz ponad stan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>
            <a:extLst>
              <a:ext uri="{FF2B5EF4-FFF2-40B4-BE49-F238E27FC236}">
                <a16:creationId xmlns:a16="http://schemas.microsoft.com/office/drawing/2014/main" id="{6A857892-0C83-4521-923A-63A4CE823C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pl-PL" altLang="pl-PL" b="1">
                <a:solidFill>
                  <a:srgbClr val="0070C0"/>
                </a:solidFill>
              </a:rPr>
              <a:t>Pomocą przy zarządzaniu budżetem może okazać się konto bankowe!</a:t>
            </a:r>
          </a:p>
        </p:txBody>
      </p:sp>
      <p:pic>
        <p:nvPicPr>
          <p:cNvPr id="21507" name="Symbol zastępczy zawartości 4">
            <a:extLst>
              <a:ext uri="{FF2B5EF4-FFF2-40B4-BE49-F238E27FC236}">
                <a16:creationId xmlns:a16="http://schemas.microsoft.com/office/drawing/2014/main" id="{56722185-5644-4C93-9EF7-8A0ABCFD2F5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57788" y="2133600"/>
            <a:ext cx="3778250" cy="37782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>
            <a:extLst>
              <a:ext uri="{FF2B5EF4-FFF2-40B4-BE49-F238E27FC236}">
                <a16:creationId xmlns:a16="http://schemas.microsoft.com/office/drawing/2014/main" id="{706AF721-5AFC-49DA-965E-C977B51E72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algn="ctr"/>
            <a:r>
              <a:rPr lang="pl-PL" altLang="pl-PL" b="1"/>
              <a:t>Rachunek bankowy</a:t>
            </a:r>
          </a:p>
        </p:txBody>
      </p:sp>
      <p:sp>
        <p:nvSpPr>
          <p:cNvPr id="22531" name="Symbol zastępczy zawartości 2">
            <a:extLst>
              <a:ext uri="{FF2B5EF4-FFF2-40B4-BE49-F238E27FC236}">
                <a16:creationId xmlns:a16="http://schemas.microsoft.com/office/drawing/2014/main" id="{74D3645A-A224-458F-BA24-E6BC8EFAC1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r>
              <a:rPr lang="pl-PL" altLang="pl-PL" sz="2000"/>
              <a:t>konto, które możemy założyć w banku</a:t>
            </a:r>
          </a:p>
          <a:p>
            <a:r>
              <a:rPr lang="pl-PL" altLang="pl-PL" sz="2000"/>
              <a:t>pomaga w systematycznym zbieraniu pieniędzy, jeśli zarządzamy nim w rozsądny sposób</a:t>
            </a:r>
          </a:p>
          <a:p>
            <a:r>
              <a:rPr lang="pl-PL" altLang="pl-PL" sz="2000"/>
              <a:t>może służyć do wykonywania transakcji, takich jak przelewy (zlecenie bankowi  przesłania pewnej kwoty z naszego konta na inne wskazane konto) oraz płatności, np. kartą lub </a:t>
            </a:r>
            <a:r>
              <a:rPr lang="pl-PL" altLang="pl-PL" sz="2000" b="1"/>
              <a:t>kodem Blik</a:t>
            </a:r>
          </a:p>
          <a:p>
            <a:r>
              <a:rPr lang="pl-PL" altLang="pl-PL" sz="2000"/>
              <a:t>na rachunek bankowy może trafiać wynagrodzenie, którym możemy potem dowolnie dysponować</a:t>
            </a:r>
          </a:p>
          <a:p>
            <a:r>
              <a:rPr lang="pl-PL" altLang="pl-PL" sz="2000"/>
              <a:t>w przypadku prowadzenia własnej firmy, posiadanie rachunku bankowego jest obowiązkowe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ytuł 1">
            <a:extLst>
              <a:ext uri="{FF2B5EF4-FFF2-40B4-BE49-F238E27FC236}">
                <a16:creationId xmlns:a16="http://schemas.microsoft.com/office/drawing/2014/main" id="{BCE17DFB-309B-4B1D-A9A9-1BEF7EBEFD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pl-PL" altLang="pl-PL" b="1">
                <a:solidFill>
                  <a:srgbClr val="0070C0"/>
                </a:solidFill>
              </a:rPr>
              <a:t>Karta płatnicza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8E5484-D84A-4CB7-A2F5-A67E8CC62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0313" y="2133600"/>
            <a:ext cx="9004300" cy="42084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karta debetowa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za jej pomocą płacimy lub wypłacamy pieniądze z bankomatu do wysokości kwoty, którą mamy na koncie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  do 100 zł możemy płacić bez podawania kodu PIN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możemy wydać maksymalnie tyle, ile mamy na kocie, chyba że bank          przyznał nam saldo debetowe; wówczas możemy skorzystać z kwoty, której nie mamy na koncie, ale musimy ją spłacić w ciągu 30 dni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karta kredytowa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ma ustalony limit kredytu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korzystamy ze środków banku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nie trzeba zakładać konta w banku, żeby mieć kartę kredytową z tego banku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jeżeli w terminie nie spłacimy zadłużenia na karcie, bank naliczy nam odsetki, których wysokość określa umowa; na początku jest jednak okres </a:t>
            </a:r>
            <a:r>
              <a:rPr lang="pl-PL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bezodsetkowy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(może trwać nawet 56 dni)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ytuł 1">
            <a:extLst>
              <a:ext uri="{FF2B5EF4-FFF2-40B4-BE49-F238E27FC236}">
                <a16:creationId xmlns:a16="http://schemas.microsoft.com/office/drawing/2014/main" id="{50077E4E-D49D-4D63-A1F5-3BC1D78B11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pl-PL" altLang="pl-PL" b="1">
                <a:solidFill>
                  <a:srgbClr val="0070C0"/>
                </a:solidFill>
              </a:rPr>
              <a:t>Co zawiera karta płatnicza? </a:t>
            </a:r>
            <a:br>
              <a:rPr lang="pl-PL" altLang="pl-PL" b="1">
                <a:solidFill>
                  <a:srgbClr val="0070C0"/>
                </a:solidFill>
              </a:rPr>
            </a:br>
            <a:r>
              <a:rPr lang="pl-PL" altLang="pl-PL" b="1">
                <a:solidFill>
                  <a:srgbClr val="0070C0"/>
                </a:solidFill>
              </a:rPr>
              <a:t>Co zrobić, gdy ją zgubimy?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664940-105C-43FA-9041-70C0BBE80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zawiera istotne dane: imię i nazwisko, nazwę banku, podpis właściciela, numer i datę ważności karty oraz datę jej wystawienia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razie utraty karty należy jak </a:t>
            </a:r>
            <a:r>
              <a:rPr lang="pl-PL" sz="2400">
                <a:solidFill>
                  <a:schemeClr val="tx1">
                    <a:lumMod val="75000"/>
                    <a:lumOff val="25000"/>
                  </a:schemeClr>
                </a:solidFill>
              </a:rPr>
              <a:t>najszybciej ją zablokować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lub zastrzec, w tym celu należy zadzwonić na infolinię banku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1">
            <a:extLst>
              <a:ext uri="{FF2B5EF4-FFF2-40B4-BE49-F238E27FC236}">
                <a16:creationId xmlns:a16="http://schemas.microsoft.com/office/drawing/2014/main" id="{5555BB66-A81D-4EBF-B3C6-D2E20B3F37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pl-PL" altLang="pl-PL" b="1"/>
              <a:t>Zakładanie pierwszego konta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DC8D6E-9435-459C-82D7-4BB7E4023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konto młodzieżowe można założyć od 13. roku życia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rodzice mogą założyć też konto dzieciom młodszym niż trzynastoletnie, jest ono wówczas „podpięte” pod ich konto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przed założeniem pierwszego konta, każdy powinien sprawdzić, jakie oprocentowanie wkładu oferuje bank, czy za prowadzenie konta są opłaty, ile zapłacimy za używanie karty, ile za przelewy, czy jest darmowe korzystanie z bankomatów itp.?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ytuł 1">
            <a:extLst>
              <a:ext uri="{FF2B5EF4-FFF2-40B4-BE49-F238E27FC236}">
                <a16:creationId xmlns:a16="http://schemas.microsoft.com/office/drawing/2014/main" id="{A3B043A6-9335-4434-9FE4-953597FEBF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pl-PL" altLang="pl-PL" b="1">
                <a:solidFill>
                  <a:srgbClr val="0070C0"/>
                </a:solidFill>
              </a:rPr>
              <a:t>Bezpieczeństwo związane z bankowością elektroniczną</a:t>
            </a:r>
          </a:p>
        </p:txBody>
      </p:sp>
      <p:sp>
        <p:nvSpPr>
          <p:cNvPr id="26627" name="Symbol zastępczy zawartości 2">
            <a:extLst>
              <a:ext uri="{FF2B5EF4-FFF2-40B4-BE49-F238E27FC236}">
                <a16:creationId xmlns:a16="http://schemas.microsoft.com/office/drawing/2014/main" id="{5B65500A-760B-4D20-871D-E6A110C99F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92388" y="2133600"/>
            <a:ext cx="8912225" cy="4359275"/>
          </a:xfrm>
        </p:spPr>
        <p:txBody>
          <a:bodyPr/>
          <a:lstStyle/>
          <a:p>
            <a:r>
              <a:rPr lang="pl-PL" altLang="pl-PL" sz="2200" dirty="0"/>
              <a:t>różne rodzaje zabezpieczeń logowania się do bankowości elektronicznej</a:t>
            </a:r>
          </a:p>
          <a:p>
            <a:r>
              <a:rPr lang="pl-PL" altLang="pl-PL" sz="2200" dirty="0"/>
              <a:t>specjalny login i kod PIN bądź hasło, weryfikacja za pomocą sms</a:t>
            </a:r>
          </a:p>
          <a:p>
            <a:r>
              <a:rPr lang="pl-PL" altLang="pl-PL" sz="2200" dirty="0"/>
              <a:t>należy zabezpieczyć komputer czy laptop, z którego korzystamy</a:t>
            </a:r>
          </a:p>
          <a:p>
            <a:r>
              <a:rPr lang="pl-PL" altLang="pl-PL" sz="2200" dirty="0"/>
              <a:t>trzeba strzec kodu PIN czy hasła</a:t>
            </a:r>
          </a:p>
          <a:p>
            <a:r>
              <a:rPr lang="pl-PL" altLang="pl-PL" sz="2200" b="1" dirty="0"/>
              <a:t>Uwaga na cyberprzestępców</a:t>
            </a:r>
            <a:r>
              <a:rPr lang="pl-PL" altLang="pl-PL" sz="2200" dirty="0"/>
              <a:t>, którzy wysyłają np. maile z linkiem logującym do banku, po uruchomieniu go, </a:t>
            </a:r>
            <a:r>
              <a:rPr lang="pl-PL" altLang="pl-PL" sz="2200" dirty="0" err="1"/>
              <a:t>cybeprzestępca</a:t>
            </a:r>
            <a:r>
              <a:rPr lang="pl-PL" altLang="pl-PL" sz="2200" dirty="0"/>
              <a:t> może wyłudzić nasze dane lub kwotę pieniędzy.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</TotalTime>
  <Words>555</Words>
  <Application>Microsoft Office PowerPoint</Application>
  <PresentationFormat>Panoramiczny</PresentationFormat>
  <Paragraphs>52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Century Gothic</vt:lpstr>
      <vt:lpstr>Arial</vt:lpstr>
      <vt:lpstr>Wingdings 3</vt:lpstr>
      <vt:lpstr>Calibri</vt:lpstr>
      <vt:lpstr>Smuga</vt:lpstr>
      <vt:lpstr>Pierwsze konto bankowe i karta płatnicza.</vt:lpstr>
      <vt:lpstr>Wydatki – jak je planować i kontrolować?</vt:lpstr>
      <vt:lpstr>Wydatki, dochody</vt:lpstr>
      <vt:lpstr>Pomocą przy zarządzaniu budżetem może okazać się konto bankowe!</vt:lpstr>
      <vt:lpstr>Rachunek bankowy</vt:lpstr>
      <vt:lpstr>Karta płatnicza</vt:lpstr>
      <vt:lpstr>Co zawiera karta płatnicza?  Co zrobić, gdy ją zgubimy?</vt:lpstr>
      <vt:lpstr>Zakładanie pierwszego konta</vt:lpstr>
      <vt:lpstr>Bezpieczeństwo związane z bankowością elektroniczną</vt:lpstr>
      <vt:lpstr>Źródło: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Pierwsze konto bankowe i karta płatnicza.</dc:title>
  <dc:creator>Justyna Dziubak - Sobiechowska</dc:creator>
  <cp:lastModifiedBy>Justyna Dziubak - Sobiechowska</cp:lastModifiedBy>
  <cp:revision>12</cp:revision>
  <dcterms:created xsi:type="dcterms:W3CDTF">2021-03-13T19:47:31Z</dcterms:created>
  <dcterms:modified xsi:type="dcterms:W3CDTF">2021-03-21T09:44:28Z</dcterms:modified>
</cp:coreProperties>
</file>