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71" r:id="rId14"/>
    <p:sldId id="272" r:id="rId15"/>
    <p:sldId id="268" r:id="rId16"/>
    <p:sldId id="269"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l-PL"/>
              <a:t>Kliknij, aby edytować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3399544"/>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9059958"/>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7910098"/>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0774763"/>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l-PL"/>
              <a:t>Kliknij, aby edytować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5891716"/>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8949944"/>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447191" y="2824269"/>
            <a:ext cx="4645152" cy="264445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412362" y="2821491"/>
            <a:ext cx="4645152" cy="263737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081394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217286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75961"/>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89820264"/>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4/27/2021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8267468"/>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4/27/2021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74498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spd="slow">
    <p:cover/>
  </p:transition>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1F7E4A-245E-475C-AA61-AC1EAEF16BEF}"/>
              </a:ext>
            </a:extLst>
          </p:cNvPr>
          <p:cNvSpPr>
            <a:spLocks noGrp="1"/>
          </p:cNvSpPr>
          <p:nvPr>
            <p:ph type="ctr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Debata</a:t>
            </a:r>
          </a:p>
        </p:txBody>
      </p:sp>
      <p:sp>
        <p:nvSpPr>
          <p:cNvPr id="3" name="Podtytuł 2">
            <a:extLst>
              <a:ext uri="{FF2B5EF4-FFF2-40B4-BE49-F238E27FC236}">
                <a16:creationId xmlns:a16="http://schemas.microsoft.com/office/drawing/2014/main" id="{7CF86F73-785B-4C43-8431-C8B33488C908}"/>
              </a:ext>
            </a:extLst>
          </p:cNvPr>
          <p:cNvSpPr>
            <a:spLocks noGrp="1"/>
          </p:cNvSpPr>
          <p:nvPr>
            <p:ph type="subTitle" idx="1"/>
          </p:nvPr>
        </p:nvSpPr>
        <p:spPr/>
        <p:txBody>
          <a:bodyPr>
            <a:normAutofit/>
          </a:bodyPr>
          <a:lstStyle/>
          <a:p>
            <a:pPr algn="r"/>
            <a:r>
              <a:rPr lang="pl-PL" sz="3600" b="1" dirty="0">
                <a:solidFill>
                  <a:schemeClr val="bg2">
                    <a:lumMod val="50000"/>
                  </a:schemeClr>
                </a:solidFill>
                <a:latin typeface="Aharoni" panose="02010803020104030203" pitchFamily="2" charset="-79"/>
                <a:cs typeface="Aharoni" panose="02010803020104030203" pitchFamily="2" charset="-79"/>
              </a:rPr>
              <a:t>Złote</a:t>
            </a:r>
            <a:r>
              <a:rPr lang="pl-PL" sz="3600" b="1" dirty="0">
                <a:latin typeface="Aharoni" panose="02010803020104030203" pitchFamily="2" charset="-79"/>
                <a:cs typeface="Aharoni" panose="02010803020104030203" pitchFamily="2" charset="-79"/>
              </a:rPr>
              <a:t> </a:t>
            </a:r>
            <a:r>
              <a:rPr lang="pl-PL" sz="3600" b="1" dirty="0">
                <a:solidFill>
                  <a:schemeClr val="bg2">
                    <a:lumMod val="50000"/>
                  </a:schemeClr>
                </a:solidFill>
                <a:latin typeface="Aharoni" panose="02010803020104030203" pitchFamily="2" charset="-79"/>
                <a:cs typeface="Aharoni" panose="02010803020104030203" pitchFamily="2" charset="-79"/>
              </a:rPr>
              <a:t>Szkoły</a:t>
            </a:r>
          </a:p>
        </p:txBody>
      </p:sp>
    </p:spTree>
    <p:extLst>
      <p:ext uri="{BB962C8B-B14F-4D97-AF65-F5344CB8AC3E}">
        <p14:creationId xmlns:p14="http://schemas.microsoft.com/office/powerpoint/2010/main" val="25432436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1679F2-297E-489E-A0E9-5F1DCD9F9B11}"/>
              </a:ext>
            </a:extLst>
          </p:cNvPr>
          <p:cNvSpPr>
            <a:spLocks noGrp="1"/>
          </p:cNvSpPr>
          <p:nvPr>
            <p:ph type="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Karta płatnicza</a:t>
            </a:r>
          </a:p>
        </p:txBody>
      </p:sp>
      <p:sp>
        <p:nvSpPr>
          <p:cNvPr id="3" name="Symbol zastępczy zawartości 2">
            <a:extLst>
              <a:ext uri="{FF2B5EF4-FFF2-40B4-BE49-F238E27FC236}">
                <a16:creationId xmlns:a16="http://schemas.microsoft.com/office/drawing/2014/main" id="{49BDE3EF-594F-43CF-8D44-F7298D7A2E05}"/>
              </a:ext>
            </a:extLst>
          </p:cNvPr>
          <p:cNvSpPr>
            <a:spLocks noGrp="1"/>
          </p:cNvSpPr>
          <p:nvPr>
            <p:ph idx="1"/>
          </p:nvPr>
        </p:nvSpPr>
        <p:spPr/>
        <p:txBody>
          <a:bodyPr>
            <a:normAutofit fontScale="85000" lnSpcReduction="10000"/>
          </a:bodyPr>
          <a:lstStyle/>
          <a:p>
            <a:r>
              <a:rPr lang="pl-PL" sz="1800" dirty="0">
                <a:effectLst/>
                <a:latin typeface="Arial" panose="020B0604020202020204" pitchFamily="34" charset="0"/>
                <a:ea typeface="Times New Roman" panose="02020603050405020304" pitchFamily="18" charset="0"/>
              </a:rPr>
              <a:t>Do kart płatniczych zaliczamy: </a:t>
            </a:r>
            <a:r>
              <a:rPr lang="pl-PL" sz="1800" b="1" dirty="0">
                <a:effectLst/>
                <a:latin typeface="Arial" panose="020B0604020202020204" pitchFamily="34" charset="0"/>
                <a:ea typeface="Times New Roman" panose="02020603050405020304" pitchFamily="18" charset="0"/>
              </a:rPr>
              <a:t>karty debetowe, karty kredytowe, karty obciążeniowe i karty przedpłacone. </a:t>
            </a:r>
            <a:r>
              <a:rPr lang="pl-PL" sz="1800" dirty="0">
                <a:effectLst/>
                <a:latin typeface="Arial" panose="020B0604020202020204" pitchFamily="34" charset="0"/>
                <a:ea typeface="Times New Roman" panose="02020603050405020304" pitchFamily="18" charset="0"/>
              </a:rPr>
              <a:t>Najczęściej używane są karty debetowe i kredytowe. </a:t>
            </a:r>
          </a:p>
          <a:p>
            <a:r>
              <a:rPr lang="pl-PL" sz="1800" dirty="0">
                <a:effectLst/>
                <a:latin typeface="Arial" panose="020B0604020202020204" pitchFamily="34" charset="0"/>
                <a:ea typeface="Times New Roman" panose="02020603050405020304" pitchFamily="18" charset="0"/>
              </a:rPr>
              <a:t>Za pomocą </a:t>
            </a:r>
            <a:r>
              <a:rPr lang="pl-PL" sz="1800" b="1" dirty="0">
                <a:effectLst/>
                <a:latin typeface="Arial" panose="020B0604020202020204" pitchFamily="34" charset="0"/>
                <a:ea typeface="Times New Roman" panose="02020603050405020304" pitchFamily="18" charset="0"/>
              </a:rPr>
              <a:t>kart debetowych </a:t>
            </a:r>
            <a:r>
              <a:rPr lang="pl-PL" sz="1800" dirty="0">
                <a:effectLst/>
                <a:latin typeface="Arial" panose="020B0604020202020204" pitchFamily="34" charset="0"/>
                <a:ea typeface="Times New Roman" panose="02020603050405020304" pitchFamily="18" charset="0"/>
              </a:rPr>
              <a:t>płacimy lub wypłacamy pieniądze z bankomatu do wysokości kwoty, którą mamy na koncie. Operacje (z wyjątkiem płatności zbliżeniowych do 100 zł) muszą być autoryzowane, np. przez podanie kodu PIN. Podczas autoryzacji sprawdzana jest również dostępność środków na koncie. Wykorzystując kartę debetową, możemy wydać maksymalnie tyle, ile posiadamy na rachunku, do którego przypisana jest ta karta, chyba że bank przyznał nam saldo debetowe (debet) na rachunku. Jest to określona kwota, z której możemy skorzystać, gdy zabraknie nam środków na koncie. Zaciągnięte w ten sposób zobowiązanie musimy spłacić w ciągu 30 dni, a odsetki są naliczane za każdy dzień, w którym stan konta jest ujemny. Oprócz salda debetowego bank może nam również zaoferować kredyt odnawialny, powiązany z rachunkiem. Dzięki temu otrzymujemy dostęp do dodatkowych środków, które możemy wykorzystać w razie potrzeby. Nie trzeba ich spłacić w ciągu miesiąca, jednak naliczane są od nich odsetki. </a:t>
            </a:r>
            <a:endParaRPr lang="pl-PL" dirty="0"/>
          </a:p>
        </p:txBody>
      </p:sp>
    </p:spTree>
    <p:extLst>
      <p:ext uri="{BB962C8B-B14F-4D97-AF65-F5344CB8AC3E}">
        <p14:creationId xmlns:p14="http://schemas.microsoft.com/office/powerpoint/2010/main" val="252928794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8E2BF7-593E-4D65-A43B-9F5E118144EE}"/>
              </a:ext>
            </a:extLst>
          </p:cNvPr>
          <p:cNvSpPr>
            <a:spLocks noGrp="1"/>
          </p:cNvSpPr>
          <p:nvPr>
            <p:ph type="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Karta płatnicza – c.d.</a:t>
            </a:r>
          </a:p>
        </p:txBody>
      </p:sp>
      <p:sp>
        <p:nvSpPr>
          <p:cNvPr id="3" name="Symbol zastępczy zawartości 2">
            <a:extLst>
              <a:ext uri="{FF2B5EF4-FFF2-40B4-BE49-F238E27FC236}">
                <a16:creationId xmlns:a16="http://schemas.microsoft.com/office/drawing/2014/main" id="{B3A77777-0774-4378-8027-CE25FBF581B5}"/>
              </a:ext>
            </a:extLst>
          </p:cNvPr>
          <p:cNvSpPr>
            <a:spLocks noGrp="1"/>
          </p:cNvSpPr>
          <p:nvPr>
            <p:ph idx="1"/>
          </p:nvPr>
        </p:nvSpPr>
        <p:spPr/>
        <p:txBody>
          <a:bodyPr>
            <a:normAutofit fontScale="85000" lnSpcReduction="10000"/>
          </a:bodyPr>
          <a:lstStyle/>
          <a:p>
            <a:r>
              <a:rPr lang="pl-PL" sz="1800" b="1" dirty="0">
                <a:effectLst/>
                <a:latin typeface="Arial" panose="020B0604020202020204" pitchFamily="34" charset="0"/>
                <a:ea typeface="Times New Roman" panose="02020603050405020304" pitchFamily="18" charset="0"/>
              </a:rPr>
              <a:t>Karty kredytowe różnią się od kart debetowych tym, że mają ustalony limit kredytu. </a:t>
            </a:r>
            <a:r>
              <a:rPr lang="pl-PL" sz="1800" dirty="0">
                <a:effectLst/>
                <a:latin typeface="Arial" panose="020B0604020202020204" pitchFamily="34" charset="0"/>
                <a:ea typeface="Times New Roman" panose="02020603050405020304" pitchFamily="18" charset="0"/>
              </a:rPr>
              <a:t>W przypadku kart debetowych korzystamy ze środków, które posiadamy na koncie (z wyjątkiem debetu oraz linii kredytowej), natomiast w przypadku kart kredytowych korzystamy ze środków banku – czyli zaciągamy zobowiązanie, jednak przez pewien okres nie musimy płacić odsetek. Jest to tzw. okres </a:t>
            </a:r>
            <a:r>
              <a:rPr lang="pl-PL" sz="1800" dirty="0" err="1">
                <a:effectLst/>
                <a:latin typeface="Arial" panose="020B0604020202020204" pitchFamily="34" charset="0"/>
                <a:ea typeface="Times New Roman" panose="02020603050405020304" pitchFamily="18" charset="0"/>
              </a:rPr>
              <a:t>bezodsetkowy</a:t>
            </a:r>
            <a:r>
              <a:rPr lang="pl-PL" sz="1800" dirty="0">
                <a:effectLst/>
                <a:latin typeface="Arial" panose="020B0604020202020204" pitchFamily="34" charset="0"/>
                <a:ea typeface="Times New Roman" panose="02020603050405020304" pitchFamily="18" charset="0"/>
              </a:rPr>
              <a:t>, na który składa się okres rozliczeniowy i czas na spłatę zadłużenia bez odsetek. Okres rozliczeniowy trwa ok. miesiąca, natomiast na spłacenie zadłużenia bez odsetek mamy ok. 20‒25 dni. W sumie okres </a:t>
            </a:r>
            <a:r>
              <a:rPr lang="pl-PL" sz="1800" dirty="0" err="1">
                <a:effectLst/>
                <a:latin typeface="Arial" panose="020B0604020202020204" pitchFamily="34" charset="0"/>
                <a:ea typeface="Times New Roman" panose="02020603050405020304" pitchFamily="18" charset="0"/>
              </a:rPr>
              <a:t>bezodsetkowy</a:t>
            </a:r>
            <a:r>
              <a:rPr lang="pl-PL" sz="1800" dirty="0">
                <a:effectLst/>
                <a:latin typeface="Arial" panose="020B0604020202020204" pitchFamily="34" charset="0"/>
                <a:ea typeface="Times New Roman" panose="02020603050405020304" pitchFamily="18" charset="0"/>
              </a:rPr>
              <a:t> może trwać nawet 56 dni. Jeżeli w tym czasie zwrócimy kredyt, nie zapłacimy oprocentowania. Jest to zasadnicza różnica między debetem na karcie debetowej (odsetki są naliczane od razu) a kartą kredytową (ma okres </a:t>
            </a:r>
            <a:r>
              <a:rPr lang="pl-PL" sz="1800" dirty="0" err="1">
                <a:effectLst/>
                <a:latin typeface="Arial" panose="020B0604020202020204" pitchFamily="34" charset="0"/>
                <a:ea typeface="Times New Roman" panose="02020603050405020304" pitchFamily="18" charset="0"/>
              </a:rPr>
              <a:t>bezodsetkowy</a:t>
            </a:r>
            <a:r>
              <a:rPr lang="pl-PL" sz="1800" dirty="0">
                <a:effectLst/>
                <a:latin typeface="Arial" panose="020B0604020202020204" pitchFamily="34" charset="0"/>
                <a:ea typeface="Times New Roman" panose="02020603050405020304" pitchFamily="18" charset="0"/>
              </a:rPr>
              <a:t>). Jeżeli w terminie nie spłacimy zadłużenia na karcie, bank naliczy nam odsetki, których wysokość określa umowa. Żeby mieć kartę kredytową danego banku, nie trzeba zakładać w nim konta. Trzeba natomiast być pełnoletnim i mieć zdolność kredytową. Za wydanie karty banki zazwyczaj pobierają roczną opłatę, której wysokość zależy od przyznanego limitu kredytowego.</a:t>
            </a:r>
            <a:endParaRPr lang="pl-PL" dirty="0"/>
          </a:p>
        </p:txBody>
      </p:sp>
    </p:spTree>
    <p:extLst>
      <p:ext uri="{BB962C8B-B14F-4D97-AF65-F5344CB8AC3E}">
        <p14:creationId xmlns:p14="http://schemas.microsoft.com/office/powerpoint/2010/main" val="369740129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EB0806-1A88-41BB-B39E-40AAB038E3C9}"/>
              </a:ext>
            </a:extLst>
          </p:cNvPr>
          <p:cNvSpPr>
            <a:spLocks noGrp="1"/>
          </p:cNvSpPr>
          <p:nvPr>
            <p:ph type="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Karta płatnicza – c.d.</a:t>
            </a:r>
          </a:p>
        </p:txBody>
      </p:sp>
      <p:sp>
        <p:nvSpPr>
          <p:cNvPr id="3" name="Symbol zastępczy zawartości 2">
            <a:extLst>
              <a:ext uri="{FF2B5EF4-FFF2-40B4-BE49-F238E27FC236}">
                <a16:creationId xmlns:a16="http://schemas.microsoft.com/office/drawing/2014/main" id="{B8F44877-9530-4B2C-8CC1-BEEDD62940AB}"/>
              </a:ext>
            </a:extLst>
          </p:cNvPr>
          <p:cNvSpPr>
            <a:spLocks noGrp="1"/>
          </p:cNvSpPr>
          <p:nvPr>
            <p:ph idx="1"/>
          </p:nvPr>
        </p:nvSpPr>
        <p:spPr/>
        <p:txBody>
          <a:bodyPr/>
          <a:lstStyle/>
          <a:p>
            <a:r>
              <a:rPr lang="pl-PL" sz="1800" dirty="0">
                <a:effectLst/>
                <a:latin typeface="Arial" panose="020B0604020202020204" pitchFamily="34" charset="0"/>
                <a:ea typeface="Times New Roman" panose="02020603050405020304" pitchFamily="18" charset="0"/>
              </a:rPr>
              <a:t>zawiera istotne dane: nasze imię i nazwisko, nazwę banku, w którym ją otrzymaliśmy, podpis właściciela, numer i datę ważności karty oraz datę jej wystawienia. Ponadto znajdują się na niej: pasek magnetyczny lub chip oraz kod CVV/CVC (Card </a:t>
            </a:r>
            <a:r>
              <a:rPr lang="pl-PL" sz="1800" dirty="0" err="1">
                <a:effectLst/>
                <a:latin typeface="Arial" panose="020B0604020202020204" pitchFamily="34" charset="0"/>
                <a:ea typeface="Times New Roman" panose="02020603050405020304" pitchFamily="18" charset="0"/>
              </a:rPr>
              <a:t>Verification</a:t>
            </a:r>
            <a:r>
              <a:rPr lang="pl-PL" sz="1800" dirty="0">
                <a:effectLst/>
                <a:latin typeface="Arial" panose="020B0604020202020204" pitchFamily="34" charset="0"/>
                <a:ea typeface="Times New Roman" panose="02020603050405020304" pitchFamily="18" charset="0"/>
              </a:rPr>
              <a:t> Value/</a:t>
            </a:r>
            <a:r>
              <a:rPr lang="pl-PL" sz="1800" dirty="0" err="1">
                <a:effectLst/>
                <a:latin typeface="Arial" panose="020B0604020202020204" pitchFamily="34" charset="0"/>
                <a:ea typeface="Times New Roman" panose="02020603050405020304" pitchFamily="18" charset="0"/>
              </a:rPr>
              <a:t>Code</a:t>
            </a:r>
            <a:r>
              <a:rPr lang="pl-PL" sz="1800" dirty="0">
                <a:effectLst/>
                <a:latin typeface="Arial" panose="020B0604020202020204" pitchFamily="34" charset="0"/>
                <a:ea typeface="Times New Roman" panose="02020603050405020304" pitchFamily="18" charset="0"/>
              </a:rPr>
              <a:t>), wymagany jako zabezpieczenie podczas transakcji internetowych. Do karty otrzymujemy czterocyfrowy kod PIN, który umożliwia weryfikowanie transakcji i wypłat z bankomatów.</a:t>
            </a:r>
          </a:p>
        </p:txBody>
      </p:sp>
    </p:spTree>
    <p:extLst>
      <p:ext uri="{BB962C8B-B14F-4D97-AF65-F5344CB8AC3E}">
        <p14:creationId xmlns:p14="http://schemas.microsoft.com/office/powerpoint/2010/main" val="100920313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44081A-7FA0-420A-A245-A43DF957B820}"/>
              </a:ext>
            </a:extLst>
          </p:cNvPr>
          <p:cNvSpPr>
            <a:spLocks noGrp="1"/>
          </p:cNvSpPr>
          <p:nvPr>
            <p:ph type="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Konto bankowe</a:t>
            </a:r>
          </a:p>
        </p:txBody>
      </p:sp>
      <p:sp>
        <p:nvSpPr>
          <p:cNvPr id="3" name="Symbol zastępczy zawartości 2">
            <a:extLst>
              <a:ext uri="{FF2B5EF4-FFF2-40B4-BE49-F238E27FC236}">
                <a16:creationId xmlns:a16="http://schemas.microsoft.com/office/drawing/2014/main" id="{D308B931-3822-4062-A548-BEF5314A6CB6}"/>
              </a:ext>
            </a:extLst>
          </p:cNvPr>
          <p:cNvSpPr>
            <a:spLocks noGrp="1"/>
          </p:cNvSpPr>
          <p:nvPr>
            <p:ph idx="1"/>
          </p:nvPr>
        </p:nvSpPr>
        <p:spPr/>
        <p:txBody>
          <a:bodyPr>
            <a:normAutofit fontScale="92500" lnSpcReduction="20000"/>
          </a:bodyPr>
          <a:lstStyle/>
          <a:p>
            <a:r>
              <a:rPr lang="pl-PL" dirty="0">
                <a:effectLst/>
                <a:latin typeface="Arial" panose="020B0604020202020204" pitchFamily="34" charset="0"/>
              </a:rPr>
              <a:t>Gromadzi informacje dotyczące transakcji wykonanych bezgotówkowo, zrealizowanych przelewów, wypłat z bankomatu czy wpłat pieniędzy na konto. Historia transakcji pozwala na szybką analizę wydatków, zwłaszcza jeśli korzystamy z bankowości elektronicznej. Dzięki możliwości zalogowania się w każdej chwili na nasze konto (przez stronę internetową banku lub przez aplikację) możemy sprawdzać, jaki jest stan konta. Bankowość elektroniczna może również zaoferować funkcję określania, do jakich kategorii należały nasze wydatki. W zasadzie taka lista może zastąpić arkusz wydatków, pod warunkiem że nie dokonujemy transakcji gotówkowych. </a:t>
            </a:r>
          </a:p>
          <a:p>
            <a:r>
              <a:rPr lang="pl-PL" dirty="0">
                <a:effectLst/>
                <a:latin typeface="Arial" panose="020B0604020202020204" pitchFamily="34" charset="0"/>
              </a:rPr>
              <a:t>Dodatkowo konto może „podpowiadać”, jakie przelewy powinniśmy w danym miesiącu wykonać (np. polecenie płatności za media).</a:t>
            </a:r>
            <a:endParaRPr lang="pl-PL" dirty="0"/>
          </a:p>
        </p:txBody>
      </p:sp>
    </p:spTree>
    <p:extLst>
      <p:ext uri="{BB962C8B-B14F-4D97-AF65-F5344CB8AC3E}">
        <p14:creationId xmlns:p14="http://schemas.microsoft.com/office/powerpoint/2010/main" val="87647813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74B7E4-367E-49F1-924E-A465BA34F470}"/>
              </a:ext>
            </a:extLst>
          </p:cNvPr>
          <p:cNvSpPr>
            <a:spLocks noGrp="1"/>
          </p:cNvSpPr>
          <p:nvPr>
            <p:ph type="title"/>
          </p:nvPr>
        </p:nvSpPr>
        <p:spPr/>
        <p:txBody>
          <a:bodyPr>
            <a:normAutofit fontScale="90000"/>
          </a:bodyPr>
          <a:lstStyle/>
          <a:p>
            <a:r>
              <a:rPr lang="pl-PL" b="1" dirty="0">
                <a:solidFill>
                  <a:schemeClr val="bg2">
                    <a:lumMod val="50000"/>
                  </a:schemeClr>
                </a:solidFill>
                <a:latin typeface="Arial" panose="020B0604020202020204" pitchFamily="34" charset="0"/>
                <a:cs typeface="Arial" panose="020B0604020202020204" pitchFamily="34" charset="0"/>
              </a:rPr>
              <a:t>Konto bankowe – co musimy wziąć pod uwagę, gdy zdecydujemy się je założyć?</a:t>
            </a:r>
            <a:endParaRPr lang="pl-PL" dirty="0">
              <a:solidFill>
                <a:schemeClr val="bg2">
                  <a:lumMod val="50000"/>
                </a:schemeClr>
              </a:solidFill>
            </a:endParaRPr>
          </a:p>
        </p:txBody>
      </p:sp>
      <p:sp>
        <p:nvSpPr>
          <p:cNvPr id="3" name="Symbol zastępczy zawartości 2">
            <a:extLst>
              <a:ext uri="{FF2B5EF4-FFF2-40B4-BE49-F238E27FC236}">
                <a16:creationId xmlns:a16="http://schemas.microsoft.com/office/drawing/2014/main" id="{B5F5D13A-415C-4A85-9D83-615531DAA21C}"/>
              </a:ext>
            </a:extLst>
          </p:cNvPr>
          <p:cNvSpPr>
            <a:spLocks noGrp="1"/>
          </p:cNvSpPr>
          <p:nvPr>
            <p:ph idx="1"/>
          </p:nvPr>
        </p:nvSpPr>
        <p:spPr/>
        <p:txBody>
          <a:bodyPr>
            <a:normAutofit fontScale="85000" lnSpcReduction="20000"/>
          </a:bodyPr>
          <a:lstStyle/>
          <a:p>
            <a:r>
              <a:rPr lang="pl-PL" dirty="0">
                <a:effectLst/>
                <a:latin typeface="Arial" panose="020B0604020202020204" pitchFamily="34" charset="0"/>
              </a:rPr>
              <a:t>Upewnijmy się, czy w wybranym przez nas banku można otworzyć konto przez </a:t>
            </a:r>
            <a:r>
              <a:rPr lang="pl-PL" dirty="0" err="1">
                <a:effectLst/>
                <a:latin typeface="Arial" panose="020B0604020202020204" pitchFamily="34" charset="0"/>
              </a:rPr>
              <a:t>internet</a:t>
            </a:r>
            <a:r>
              <a:rPr lang="pl-PL" dirty="0">
                <a:effectLst/>
                <a:latin typeface="Arial" panose="020B0604020202020204" pitchFamily="34" charset="0"/>
              </a:rPr>
              <a:t>. W ten sposób zrobimy to najszybciej. </a:t>
            </a:r>
          </a:p>
          <a:p>
            <a:r>
              <a:rPr lang="pl-PL" dirty="0">
                <a:effectLst/>
                <a:latin typeface="Arial" panose="020B0604020202020204" pitchFamily="34" charset="0"/>
              </a:rPr>
              <a:t>Należy sprawdzić, czy jest opłata za otwarcie konta i wydanie karty. </a:t>
            </a:r>
          </a:p>
          <a:p>
            <a:r>
              <a:rPr lang="pl-PL" dirty="0">
                <a:effectLst/>
                <a:latin typeface="Arial" panose="020B0604020202020204" pitchFamily="34" charset="0"/>
              </a:rPr>
              <a:t>Jakie oprocentowanie wkładu oferuje bank? </a:t>
            </a:r>
          </a:p>
          <a:p>
            <a:r>
              <a:rPr lang="pl-PL" dirty="0">
                <a:effectLst/>
                <a:latin typeface="Arial" panose="020B0604020202020204" pitchFamily="34" charset="0"/>
              </a:rPr>
              <a:t>Czy za prowadzenie konta są opłaty? </a:t>
            </a:r>
          </a:p>
          <a:p>
            <a:r>
              <a:rPr lang="pl-PL" dirty="0">
                <a:effectLst/>
                <a:latin typeface="Arial" panose="020B0604020202020204" pitchFamily="34" charset="0"/>
              </a:rPr>
              <a:t>Czy i ile zapłacimy za używanie karty – czy jest np. warunek, że dopiero wykonanie transakcji o określonej wartości lub określonej liczby transakcji zwalnia z opłaty za kartę? </a:t>
            </a:r>
          </a:p>
          <a:p>
            <a:r>
              <a:rPr lang="pl-PL" dirty="0">
                <a:effectLst/>
                <a:latin typeface="Arial" panose="020B0604020202020204" pitchFamily="34" charset="0"/>
              </a:rPr>
              <a:t>Czy korzystanie z bankomatów zawsze jest bezpłatne? Czy bank pobiera opłaty za wykonywane przez nas przelewy? </a:t>
            </a:r>
          </a:p>
          <a:p>
            <a:r>
              <a:rPr lang="pl-PL" dirty="0">
                <a:effectLst/>
                <a:latin typeface="Arial" panose="020B0604020202020204" pitchFamily="34" charset="0"/>
              </a:rPr>
              <a:t>Czy karta oferowana przez bank jest akceptowana zarówno w kraju, jak i za granicą?</a:t>
            </a:r>
            <a:endParaRPr lang="pl-PL" dirty="0"/>
          </a:p>
        </p:txBody>
      </p:sp>
    </p:spTree>
    <p:extLst>
      <p:ext uri="{BB962C8B-B14F-4D97-AF65-F5344CB8AC3E}">
        <p14:creationId xmlns:p14="http://schemas.microsoft.com/office/powerpoint/2010/main" val="7112921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5516C1-4C04-43E5-B19C-1A1495A69213}"/>
              </a:ext>
            </a:extLst>
          </p:cNvPr>
          <p:cNvSpPr>
            <a:spLocks noGrp="1"/>
          </p:cNvSpPr>
          <p:nvPr>
            <p:ph type="title"/>
          </p:nvPr>
        </p:nvSpPr>
        <p:spPr/>
        <p:txBody>
          <a:bodyPr>
            <a:normAutofit/>
          </a:bodyPr>
          <a:lstStyle/>
          <a:p>
            <a:r>
              <a:rPr lang="pl-PL" b="1" dirty="0">
                <a:solidFill>
                  <a:schemeClr val="bg2">
                    <a:lumMod val="50000"/>
                  </a:schemeClr>
                </a:solidFill>
                <a:latin typeface="Arial" panose="020B0604020202020204" pitchFamily="34" charset="0"/>
                <a:cs typeface="Arial" panose="020B0604020202020204" pitchFamily="34" charset="0"/>
              </a:rPr>
              <a:t>Opracowanie kodeksu bezpiecznego korzystania z karty płatniczej</a:t>
            </a:r>
          </a:p>
        </p:txBody>
      </p:sp>
      <p:sp>
        <p:nvSpPr>
          <p:cNvPr id="3" name="Symbol zastępczy zawartości 2">
            <a:extLst>
              <a:ext uri="{FF2B5EF4-FFF2-40B4-BE49-F238E27FC236}">
                <a16:creationId xmlns:a16="http://schemas.microsoft.com/office/drawing/2014/main" id="{479148CC-8E71-4278-B705-5ED7B882CC96}"/>
              </a:ext>
            </a:extLst>
          </p:cNvPr>
          <p:cNvSpPr>
            <a:spLocks noGrp="1"/>
          </p:cNvSpPr>
          <p:nvPr>
            <p:ph idx="1"/>
          </p:nvPr>
        </p:nvSpPr>
        <p:spPr/>
        <p:txBody>
          <a:bodyPr/>
          <a:lstStyle/>
          <a:p>
            <a:r>
              <a:rPr lang="pl-PL" dirty="0"/>
              <a:t>…..</a:t>
            </a:r>
          </a:p>
        </p:txBody>
      </p:sp>
    </p:spTree>
    <p:extLst>
      <p:ext uri="{BB962C8B-B14F-4D97-AF65-F5344CB8AC3E}">
        <p14:creationId xmlns:p14="http://schemas.microsoft.com/office/powerpoint/2010/main" val="872805889"/>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62E460-9BC7-436A-A1F7-653DC924179A}"/>
              </a:ext>
            </a:extLst>
          </p:cNvPr>
          <p:cNvSpPr>
            <a:spLocks noGrp="1"/>
          </p:cNvSpPr>
          <p:nvPr>
            <p:ph type="title"/>
          </p:nvPr>
        </p:nvSpPr>
        <p:spPr/>
        <p:txBody>
          <a:bodyPr>
            <a:normAutofit/>
          </a:bodyPr>
          <a:lstStyle/>
          <a:p>
            <a:r>
              <a:rPr lang="pl-PL" b="1" dirty="0">
                <a:solidFill>
                  <a:schemeClr val="bg2">
                    <a:lumMod val="50000"/>
                  </a:schemeClr>
                </a:solidFill>
                <a:latin typeface="Arial" panose="020B0604020202020204" pitchFamily="34" charset="0"/>
                <a:cs typeface="Arial" panose="020B0604020202020204" pitchFamily="34" charset="0"/>
              </a:rPr>
              <a:t>Opracowanie kodeksu bezpiecznego korzystania z rachunku bankowego</a:t>
            </a:r>
            <a:endParaRPr lang="pl-PL" dirty="0">
              <a:solidFill>
                <a:schemeClr val="bg2">
                  <a:lumMod val="50000"/>
                </a:schemeClr>
              </a:solidFill>
            </a:endParaRPr>
          </a:p>
        </p:txBody>
      </p:sp>
      <p:sp>
        <p:nvSpPr>
          <p:cNvPr id="3" name="Symbol zastępczy zawartości 2">
            <a:extLst>
              <a:ext uri="{FF2B5EF4-FFF2-40B4-BE49-F238E27FC236}">
                <a16:creationId xmlns:a16="http://schemas.microsoft.com/office/drawing/2014/main" id="{9BEF0F6D-3F07-408A-960C-BD7BBC0C75EB}"/>
              </a:ext>
            </a:extLst>
          </p:cNvPr>
          <p:cNvSpPr>
            <a:spLocks noGrp="1"/>
          </p:cNvSpPr>
          <p:nvPr>
            <p:ph idx="1"/>
          </p:nvPr>
        </p:nvSpPr>
        <p:spPr/>
        <p:txBody>
          <a:bodyPr/>
          <a:lstStyle/>
          <a:p>
            <a:r>
              <a:rPr lang="pl-PL" dirty="0"/>
              <a:t>……</a:t>
            </a:r>
          </a:p>
        </p:txBody>
      </p:sp>
    </p:spTree>
    <p:extLst>
      <p:ext uri="{BB962C8B-B14F-4D97-AF65-F5344CB8AC3E}">
        <p14:creationId xmlns:p14="http://schemas.microsoft.com/office/powerpoint/2010/main" val="3385781275"/>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4822E7-B185-4235-A525-545F3B9DCE93}"/>
              </a:ext>
            </a:extLst>
          </p:cNvPr>
          <p:cNvSpPr>
            <a:spLocks noGrp="1"/>
          </p:cNvSpPr>
          <p:nvPr>
            <p:ph type="title"/>
          </p:nvPr>
        </p:nvSpPr>
        <p:spPr/>
        <p:txBody>
          <a:bodyPr>
            <a:normAutofit/>
          </a:bodyPr>
          <a:lstStyle/>
          <a:p>
            <a:r>
              <a:rPr lang="pl-PL" b="1" dirty="0">
                <a:solidFill>
                  <a:schemeClr val="bg2">
                    <a:lumMod val="50000"/>
                  </a:schemeClr>
                </a:solidFill>
                <a:latin typeface="Arial" panose="020B0604020202020204" pitchFamily="34" charset="0"/>
                <a:cs typeface="Arial" panose="020B0604020202020204" pitchFamily="34" charset="0"/>
              </a:rPr>
              <a:t>Materiał wykorzystany w prezentacji pochodzi ze strony:</a:t>
            </a:r>
          </a:p>
        </p:txBody>
      </p:sp>
      <p:sp>
        <p:nvSpPr>
          <p:cNvPr id="3" name="Symbol zastępczy zawartości 2">
            <a:extLst>
              <a:ext uri="{FF2B5EF4-FFF2-40B4-BE49-F238E27FC236}">
                <a16:creationId xmlns:a16="http://schemas.microsoft.com/office/drawing/2014/main" id="{05DDB71A-ADA5-45A6-8169-E2D34872FB20}"/>
              </a:ext>
            </a:extLst>
          </p:cNvPr>
          <p:cNvSpPr>
            <a:spLocks noGrp="1"/>
          </p:cNvSpPr>
          <p:nvPr>
            <p:ph idx="1"/>
          </p:nvPr>
        </p:nvSpPr>
        <p:spPr/>
        <p:txBody>
          <a:bodyPr/>
          <a:lstStyle/>
          <a:p>
            <a:r>
              <a:rPr lang="pl-PL" b="1" dirty="0">
                <a:latin typeface="Arial" panose="020B0604020202020204" pitchFamily="34" charset="0"/>
                <a:cs typeface="Arial" panose="020B0604020202020204" pitchFamily="34" charset="0"/>
              </a:rPr>
              <a:t>https://www.nbp.pl/edukacja/zasoby/broszury/sposoby-na-pomnazanie-oszczednosci.pdf</a:t>
            </a:r>
          </a:p>
          <a:p>
            <a:r>
              <a:rPr lang="pl-PL" b="1" dirty="0">
                <a:latin typeface="Arial" panose="020B0604020202020204" pitchFamily="34" charset="0"/>
                <a:cs typeface="Arial" panose="020B0604020202020204" pitchFamily="34" charset="0"/>
              </a:rPr>
              <a:t>https://www.nbp.pl/edukacja/zasoby/broszury/pierwsze-konto-bankowe.pdf</a:t>
            </a:r>
            <a:endParaRPr lang="pl-PL" dirty="0"/>
          </a:p>
        </p:txBody>
      </p:sp>
    </p:spTree>
    <p:extLst>
      <p:ext uri="{BB962C8B-B14F-4D97-AF65-F5344CB8AC3E}">
        <p14:creationId xmlns:p14="http://schemas.microsoft.com/office/powerpoint/2010/main" val="2761319935"/>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6232D4-7E84-401D-A41B-E0B0AA985F5D}"/>
              </a:ext>
            </a:extLst>
          </p:cNvPr>
          <p:cNvSpPr>
            <a:spLocks noGrp="1"/>
          </p:cNvSpPr>
          <p:nvPr>
            <p:ph type="title"/>
          </p:nvPr>
        </p:nvSpPr>
        <p:spPr>
          <a:xfrm>
            <a:off x="1451578" y="787741"/>
            <a:ext cx="9603275" cy="1049235"/>
          </a:xfrm>
        </p:spPr>
        <p:txBody>
          <a:bodyPr>
            <a:normAutofit/>
          </a:bodyPr>
          <a:lstStyle/>
          <a:p>
            <a:r>
              <a:rPr lang="pl-PL" b="1" dirty="0">
                <a:solidFill>
                  <a:schemeClr val="bg2">
                    <a:lumMod val="50000"/>
                  </a:schemeClr>
                </a:solidFill>
                <a:latin typeface="Arial" panose="020B0604020202020204" pitchFamily="34" charset="0"/>
                <a:cs typeface="Arial" panose="020B0604020202020204" pitchFamily="34" charset="0"/>
              </a:rPr>
              <a:t>Różne formy oszczędzania i kwestia bezpieczeństwa</a:t>
            </a:r>
          </a:p>
        </p:txBody>
      </p:sp>
      <p:sp>
        <p:nvSpPr>
          <p:cNvPr id="3" name="Symbol zastępczy zawartości 2">
            <a:extLst>
              <a:ext uri="{FF2B5EF4-FFF2-40B4-BE49-F238E27FC236}">
                <a16:creationId xmlns:a16="http://schemas.microsoft.com/office/drawing/2014/main" id="{5E5B7198-AD73-4649-B499-4A0E3AB9FB24}"/>
              </a:ext>
            </a:extLst>
          </p:cNvPr>
          <p:cNvSpPr>
            <a:spLocks noGrp="1"/>
          </p:cNvSpPr>
          <p:nvPr>
            <p:ph idx="1"/>
          </p:nvPr>
        </p:nvSpPr>
        <p:spPr/>
        <p:txBody>
          <a:bodyPr>
            <a:normAutofit/>
          </a:bodyPr>
          <a:lstStyle/>
          <a:p>
            <a:r>
              <a:rPr lang="pl-PL" sz="2800" b="1" dirty="0">
                <a:effectLst/>
                <a:latin typeface="Arial" panose="020B0604020202020204" pitchFamily="34" charset="0"/>
                <a:ea typeface="Times New Roman" panose="02020603050405020304" pitchFamily="18" charset="0"/>
              </a:rPr>
              <a:t>Oszczędności możemy trzymać w domu. </a:t>
            </a:r>
            <a:endParaRPr lang="pl-PL" sz="2800" b="1" dirty="0">
              <a:latin typeface="Arial" panose="020B0604020202020204" pitchFamily="34" charset="0"/>
              <a:ea typeface="Times New Roman" panose="02020603050405020304" pitchFamily="18" charset="0"/>
            </a:endParaRPr>
          </a:p>
          <a:p>
            <a:r>
              <a:rPr lang="pl-PL" sz="2800" b="1" dirty="0">
                <a:effectLst/>
                <a:latin typeface="Arial" panose="020B0604020202020204" pitchFamily="34" charset="0"/>
                <a:ea typeface="Times New Roman" panose="02020603050405020304" pitchFamily="18" charset="0"/>
              </a:rPr>
              <a:t>Konto oszczędnościowe </a:t>
            </a:r>
            <a:endParaRPr lang="pl-PL" sz="2800" b="1" dirty="0">
              <a:latin typeface="Arial" panose="020B0604020202020204" pitchFamily="34" charset="0"/>
              <a:ea typeface="Times New Roman" panose="02020603050405020304" pitchFamily="18" charset="0"/>
            </a:endParaRPr>
          </a:p>
          <a:p>
            <a:r>
              <a:rPr lang="pl-PL" sz="2800" b="1" dirty="0">
                <a:latin typeface="Arial" panose="020B0604020202020204" pitchFamily="34" charset="0"/>
                <a:ea typeface="Times New Roman" panose="02020603050405020304" pitchFamily="18" charset="0"/>
              </a:rPr>
              <a:t>Z</a:t>
            </a:r>
            <a:r>
              <a:rPr lang="pl-PL" sz="2800" b="1" dirty="0">
                <a:effectLst/>
                <a:latin typeface="Arial" panose="020B0604020202020204" pitchFamily="34" charset="0"/>
                <a:ea typeface="Times New Roman" panose="02020603050405020304" pitchFamily="18" charset="0"/>
              </a:rPr>
              <a:t>ałożenie lokaty</a:t>
            </a:r>
          </a:p>
          <a:p>
            <a:r>
              <a:rPr lang="pl-PL" sz="2800" b="1" dirty="0">
                <a:latin typeface="Arial" panose="020B0604020202020204" pitchFamily="34" charset="0"/>
              </a:rPr>
              <a:t>Obligacje skarbowe</a:t>
            </a:r>
            <a:endParaRPr lang="pl-PL" sz="2800" dirty="0"/>
          </a:p>
        </p:txBody>
      </p:sp>
    </p:spTree>
    <p:extLst>
      <p:ext uri="{BB962C8B-B14F-4D97-AF65-F5344CB8AC3E}">
        <p14:creationId xmlns:p14="http://schemas.microsoft.com/office/powerpoint/2010/main" val="3757356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FD7F7-1510-4774-AFCB-E902611853B9}"/>
              </a:ext>
            </a:extLst>
          </p:cNvPr>
          <p:cNvSpPr>
            <a:spLocks noGrp="1"/>
          </p:cNvSpPr>
          <p:nvPr>
            <p:ph type="title"/>
          </p:nvPr>
        </p:nvSpPr>
        <p:spPr/>
        <p:txBody>
          <a:bodyPr>
            <a:normAutofit fontScale="90000"/>
          </a:bodyPr>
          <a:lstStyle/>
          <a:p>
            <a:r>
              <a:rPr lang="pl-PL" sz="3600" b="1" dirty="0">
                <a:solidFill>
                  <a:schemeClr val="bg2">
                    <a:lumMod val="50000"/>
                  </a:schemeClr>
                </a:solidFill>
                <a:effectLst/>
                <a:latin typeface="Arial" panose="020B0604020202020204" pitchFamily="34" charset="0"/>
                <a:ea typeface="Times New Roman" panose="02020603050405020304" pitchFamily="18" charset="0"/>
              </a:rPr>
              <a:t>Oszczędności możemy trzymać w domu…</a:t>
            </a:r>
            <a:endParaRPr lang="pl-PL" dirty="0">
              <a:solidFill>
                <a:schemeClr val="bg2">
                  <a:lumMod val="50000"/>
                </a:schemeClr>
              </a:solidFill>
            </a:endParaRPr>
          </a:p>
        </p:txBody>
      </p:sp>
      <p:sp>
        <p:nvSpPr>
          <p:cNvPr id="3" name="Symbol zastępczy zawartości 2">
            <a:extLst>
              <a:ext uri="{FF2B5EF4-FFF2-40B4-BE49-F238E27FC236}">
                <a16:creationId xmlns:a16="http://schemas.microsoft.com/office/drawing/2014/main" id="{034BE1AB-35DF-4755-A842-8A261FE6F457}"/>
              </a:ext>
            </a:extLst>
          </p:cNvPr>
          <p:cNvSpPr>
            <a:spLocks noGrp="1"/>
          </p:cNvSpPr>
          <p:nvPr>
            <p:ph idx="1"/>
          </p:nvPr>
        </p:nvSpPr>
        <p:spPr/>
        <p:txBody>
          <a:bodyPr/>
          <a:lstStyle/>
          <a:p>
            <a:r>
              <a:rPr lang="pl-PL" sz="1800" dirty="0">
                <a:effectLst/>
                <a:latin typeface="Arial" panose="020B0604020202020204" pitchFamily="34" charset="0"/>
                <a:ea typeface="Times New Roman" panose="02020603050405020304" pitchFamily="18" charset="0"/>
              </a:rPr>
              <a:t>Jednak przechowywane w ten sposób w ogóle „nie pracują”, czyli de facto tracą na wartości. Dodatkowo mogą być łatwym łupem dla złodzieja. </a:t>
            </a:r>
          </a:p>
          <a:p>
            <a:pPr marL="0" indent="0">
              <a:buNone/>
            </a:pPr>
            <a:endParaRPr lang="pl-PL" dirty="0"/>
          </a:p>
        </p:txBody>
      </p:sp>
    </p:spTree>
    <p:extLst>
      <p:ext uri="{BB962C8B-B14F-4D97-AF65-F5344CB8AC3E}">
        <p14:creationId xmlns:p14="http://schemas.microsoft.com/office/powerpoint/2010/main" val="1500296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726DCA-58DD-4DC8-A3A6-69D38885177D}"/>
              </a:ext>
            </a:extLst>
          </p:cNvPr>
          <p:cNvSpPr>
            <a:spLocks noGrp="1"/>
          </p:cNvSpPr>
          <p:nvPr>
            <p:ph type="title"/>
          </p:nvPr>
        </p:nvSpPr>
        <p:spPr/>
        <p:txBody>
          <a:bodyPr/>
          <a:lstStyle/>
          <a:p>
            <a:r>
              <a:rPr lang="pl-PL" sz="3600" b="1" dirty="0">
                <a:solidFill>
                  <a:schemeClr val="bg2">
                    <a:lumMod val="50000"/>
                  </a:schemeClr>
                </a:solidFill>
                <a:effectLst/>
                <a:latin typeface="Arial" panose="020B0604020202020204" pitchFamily="34" charset="0"/>
                <a:ea typeface="Times New Roman" panose="02020603050405020304" pitchFamily="18" charset="0"/>
              </a:rPr>
              <a:t>Konto oszczędnościowe</a:t>
            </a:r>
            <a:endParaRPr lang="pl-PL" dirty="0">
              <a:solidFill>
                <a:schemeClr val="bg2">
                  <a:lumMod val="50000"/>
                </a:schemeClr>
              </a:solidFill>
            </a:endParaRPr>
          </a:p>
        </p:txBody>
      </p:sp>
      <p:sp>
        <p:nvSpPr>
          <p:cNvPr id="3" name="Symbol zastępczy zawartości 2">
            <a:extLst>
              <a:ext uri="{FF2B5EF4-FFF2-40B4-BE49-F238E27FC236}">
                <a16:creationId xmlns:a16="http://schemas.microsoft.com/office/drawing/2014/main" id="{32390E00-B15F-4FC8-A4DF-9F48AE3A2760}"/>
              </a:ext>
            </a:extLst>
          </p:cNvPr>
          <p:cNvSpPr>
            <a:spLocks noGrp="1"/>
          </p:cNvSpPr>
          <p:nvPr>
            <p:ph idx="1"/>
          </p:nvPr>
        </p:nvSpPr>
        <p:spPr/>
        <p:txBody>
          <a:bodyPr/>
          <a:lstStyle/>
          <a:p>
            <a:r>
              <a:rPr lang="pl-PL" sz="1800" dirty="0">
                <a:effectLst/>
                <a:latin typeface="Arial" panose="020B0604020202020204" pitchFamily="34" charset="0"/>
                <a:ea typeface="Times New Roman" panose="02020603050405020304" pitchFamily="18" charset="0"/>
              </a:rPr>
              <a:t>Konto oszczędnościowe pozwala na bezpieczne przechowywanie pieniędzy w banku. Naszym zyskiem jest oprocentowanie wkładu. Możemy w dowolnym czasie dokonywać wpłat i wypłat bez utraty odsetek, które zazwyczaj są naliczane co miesiąc. Konta, w przeciwieństwie do lokat, nie są zakładane na określony czas. Musimy pamiętać, że zazwyczaj tylko jedna transakcja miesięcznie jest darmowa, a za następne trzeba zapłacić. Ma to nas zniechęcać do częstego uszczuplania kont, na których trzymamy oszczędności. </a:t>
            </a:r>
          </a:p>
          <a:p>
            <a:endParaRPr lang="pl-PL" dirty="0"/>
          </a:p>
        </p:txBody>
      </p:sp>
    </p:spTree>
    <p:extLst>
      <p:ext uri="{BB962C8B-B14F-4D97-AF65-F5344CB8AC3E}">
        <p14:creationId xmlns:p14="http://schemas.microsoft.com/office/powerpoint/2010/main" val="97305260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8D7985-6091-4A94-AFAD-E6C3FF5E0974}"/>
              </a:ext>
            </a:extLst>
          </p:cNvPr>
          <p:cNvSpPr>
            <a:spLocks noGrp="1"/>
          </p:cNvSpPr>
          <p:nvPr>
            <p:ph type="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Założenie lokaty</a:t>
            </a:r>
          </a:p>
        </p:txBody>
      </p:sp>
      <p:sp>
        <p:nvSpPr>
          <p:cNvPr id="3" name="Symbol zastępczy zawartości 2">
            <a:extLst>
              <a:ext uri="{FF2B5EF4-FFF2-40B4-BE49-F238E27FC236}">
                <a16:creationId xmlns:a16="http://schemas.microsoft.com/office/drawing/2014/main" id="{DC3564C0-8D8B-4C37-8E53-7883634CAA4A}"/>
              </a:ext>
            </a:extLst>
          </p:cNvPr>
          <p:cNvSpPr>
            <a:spLocks noGrp="1"/>
          </p:cNvSpPr>
          <p:nvPr>
            <p:ph idx="1"/>
          </p:nvPr>
        </p:nvSpPr>
        <p:spPr/>
        <p:txBody>
          <a:bodyPr>
            <a:normAutofit fontScale="92500" lnSpcReduction="20000"/>
          </a:bodyPr>
          <a:lstStyle/>
          <a:p>
            <a:r>
              <a:rPr lang="pl-PL" sz="1800" dirty="0">
                <a:effectLst/>
                <a:latin typeface="Arial" panose="020B0604020202020204" pitchFamily="34" charset="0"/>
                <a:ea typeface="Times New Roman" panose="02020603050405020304" pitchFamily="18" charset="0"/>
              </a:rPr>
              <a:t>Najczęściej korzystamy z lokat terminowych. Wówczas wpłacamy pieniądze na określony          w umowie czas, np. na trzy, sześć lub dwanaście miesięcy. Lokata różni się od konta oszczędnościowego tym, że korzystanie ze środków na koncie jest możliwe bez ograniczeń, a w przypadku lokaty nie mamy dostępu do środków przed końcem okresu zapisanego w umowie.</a:t>
            </a:r>
          </a:p>
          <a:p>
            <a:r>
              <a:rPr lang="pl-PL" sz="1800" dirty="0">
                <a:effectLst/>
                <a:latin typeface="Arial" panose="020B0604020202020204" pitchFamily="34" charset="0"/>
                <a:ea typeface="Times New Roman" panose="02020603050405020304" pitchFamily="18" charset="0"/>
              </a:rPr>
              <a:t>Dopiero kiedy ten czas upłynie, możemy wypłacić pieniądze wraz ze wszystkimi dopisanymi odsetkami. Z tego powodu lokaty są zazwyczaj oprocentowane wyżej niż konta oszczędnościowe. Oczywiście możemy zrezygnować z lokaty w trakcie trwania umowy. Jeśli wypłacimy z lokaty pieniądze wcześniej, konsekwencją będzie utrata części odsetek. Lokata może być nieodnawialna, tzn. kończyć się tego dnia, który został określony w umowie lub odnawialna, czyli automatycznie przedłużana po upływie terminu zakończenia lokaty. Zawsze trzeba sprawdzić, jakie jest oprocentowanie przy takim odnowieniu lokaty.</a:t>
            </a:r>
            <a:endParaRPr lang="pl-PL" dirty="0"/>
          </a:p>
        </p:txBody>
      </p:sp>
    </p:spTree>
    <p:extLst>
      <p:ext uri="{BB962C8B-B14F-4D97-AF65-F5344CB8AC3E}">
        <p14:creationId xmlns:p14="http://schemas.microsoft.com/office/powerpoint/2010/main" val="172699501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EF0FDA-C80C-43FD-8473-7FB49C7377B3}"/>
              </a:ext>
            </a:extLst>
          </p:cNvPr>
          <p:cNvSpPr>
            <a:spLocks noGrp="1"/>
          </p:cNvSpPr>
          <p:nvPr>
            <p:ph type="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Obligacje skarbowe</a:t>
            </a:r>
          </a:p>
        </p:txBody>
      </p:sp>
      <p:sp>
        <p:nvSpPr>
          <p:cNvPr id="3" name="Symbol zastępczy zawartości 2">
            <a:extLst>
              <a:ext uri="{FF2B5EF4-FFF2-40B4-BE49-F238E27FC236}">
                <a16:creationId xmlns:a16="http://schemas.microsoft.com/office/drawing/2014/main" id="{0CD36B6D-9E82-417F-B186-52505EF215A2}"/>
              </a:ext>
            </a:extLst>
          </p:cNvPr>
          <p:cNvSpPr>
            <a:spLocks noGrp="1"/>
          </p:cNvSpPr>
          <p:nvPr>
            <p:ph idx="1"/>
          </p:nvPr>
        </p:nvSpPr>
        <p:spPr/>
        <p:txBody>
          <a:bodyPr>
            <a:normAutofit fontScale="85000" lnSpcReduction="20000"/>
          </a:bodyPr>
          <a:lstStyle/>
          <a:p>
            <a:r>
              <a:rPr lang="pl-PL" sz="1800" dirty="0">
                <a:effectLst/>
                <a:latin typeface="Arial" panose="020B0604020202020204" pitchFamily="34" charset="0"/>
                <a:ea typeface="Times New Roman" panose="02020603050405020304" pitchFamily="18" charset="0"/>
              </a:rPr>
              <a:t>Obligacje skarbowe są uważane za instrument praktycznie pozbawiony ryzyka. W przypadku zakupu obligacji przysługuje nam prawo do ich przedterminowego wykupu, jednak wiąże się to z opłatą lub utraceniem odsetek. Obligacje skarbowe mogą mieć oprocentowanie stałe, oprocentowanie zmienne, które jest aktualizowane co pół roku oraz oprocentowane składające się ze stopy inflacji i stałej marży ‒ indeksowane inflacją. W przypadku oprocentowania stałego zysk z tytułu obligacji znamy już w momencie ich nabywania, jednak otrzymamy go dopiero wtedy, gdy będziemy je wykupywać. W przypadku obligacji z oprocentowaniem zmiennym odsetki są wypłacane co pół roku ‒ mamy więc regularny dopływ pieniędzy z tytułu posiadania obligacji. Jeśli kupiliśmy obligacje indeksowane inflacją, mamy gwarancję tego, że inflacja nie zmniejszy naszych oszczędności</a:t>
            </a:r>
            <a:r>
              <a:rPr lang="pl-PL" sz="1800">
                <a:effectLst/>
                <a:latin typeface="Arial" panose="020B0604020202020204" pitchFamily="34" charset="0"/>
                <a:ea typeface="Times New Roman" panose="02020603050405020304" pitchFamily="18" charset="0"/>
              </a:rPr>
              <a:t>. </a:t>
            </a:r>
          </a:p>
          <a:p>
            <a:r>
              <a:rPr lang="pl-PL" sz="1800">
                <a:effectLst/>
                <a:latin typeface="Arial" panose="020B0604020202020204" pitchFamily="34" charset="0"/>
                <a:ea typeface="Times New Roman" panose="02020603050405020304" pitchFamily="18" charset="0"/>
              </a:rPr>
              <a:t>Niezależnie </a:t>
            </a:r>
            <a:r>
              <a:rPr lang="pl-PL" sz="1800" dirty="0">
                <a:effectLst/>
                <a:latin typeface="Arial" panose="020B0604020202020204" pitchFamily="34" charset="0"/>
                <a:ea typeface="Times New Roman" panose="02020603050405020304" pitchFamily="18" charset="0"/>
              </a:rPr>
              <a:t>od tego, którą z form oszczędzania wybierzemy, najważniejsze jest przeanalizowanie każdej oferty. Musimy sprawdzić m.in.: czy są dodatkowe koszty, jakie jest oprocentowanie, jaka jest częstotliwość kapitalizacji, na jaki okres podpisywana jest umowa i jakie są skutki np. wcześniejszego wypłacenia środków. </a:t>
            </a:r>
          </a:p>
          <a:p>
            <a:r>
              <a:rPr lang="pl-PL" dirty="0"/>
              <a:t>https://www.obligacjeskarbowe.pl/</a:t>
            </a:r>
          </a:p>
        </p:txBody>
      </p:sp>
    </p:spTree>
    <p:extLst>
      <p:ext uri="{BB962C8B-B14F-4D97-AF65-F5344CB8AC3E}">
        <p14:creationId xmlns:p14="http://schemas.microsoft.com/office/powerpoint/2010/main" val="71712069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D123F4-B9C7-4B3E-B282-B16F0130D767}"/>
              </a:ext>
            </a:extLst>
          </p:cNvPr>
          <p:cNvSpPr>
            <a:spLocks noGrp="1"/>
          </p:cNvSpPr>
          <p:nvPr>
            <p:ph type="title"/>
          </p:nvPr>
        </p:nvSpPr>
        <p:spPr/>
        <p:txBody>
          <a:bodyPr>
            <a:normAutofit/>
          </a:bodyPr>
          <a:lstStyle/>
          <a:p>
            <a:r>
              <a:rPr lang="pl-PL" b="1" dirty="0">
                <a:solidFill>
                  <a:schemeClr val="bg2">
                    <a:lumMod val="50000"/>
                  </a:schemeClr>
                </a:solidFill>
                <a:latin typeface="Arial" panose="020B0604020202020204" pitchFamily="34" charset="0"/>
                <a:cs typeface="Arial" panose="020B0604020202020204" pitchFamily="34" charset="0"/>
              </a:rPr>
              <a:t>Różne formy oszczędzania i kwestia bezpieczeństwa - podsumowanie</a:t>
            </a:r>
            <a:endParaRPr lang="pl-PL" dirty="0">
              <a:solidFill>
                <a:schemeClr val="bg2">
                  <a:lumMod val="50000"/>
                </a:schemeClr>
              </a:solidFill>
            </a:endParaRPr>
          </a:p>
        </p:txBody>
      </p:sp>
      <p:sp>
        <p:nvSpPr>
          <p:cNvPr id="3" name="Symbol zastępczy zawartości 2">
            <a:extLst>
              <a:ext uri="{FF2B5EF4-FFF2-40B4-BE49-F238E27FC236}">
                <a16:creationId xmlns:a16="http://schemas.microsoft.com/office/drawing/2014/main" id="{59FEF693-C374-4D57-A4AF-04A83F738E1E}"/>
              </a:ext>
            </a:extLst>
          </p:cNvPr>
          <p:cNvSpPr>
            <a:spLocks noGrp="1"/>
          </p:cNvSpPr>
          <p:nvPr>
            <p:ph idx="1"/>
          </p:nvPr>
        </p:nvSpPr>
        <p:spPr/>
        <p:txBody>
          <a:bodyPr/>
          <a:lstStyle/>
          <a:p>
            <a:r>
              <a:rPr lang="pl-PL" sz="1800" dirty="0">
                <a:effectLst/>
                <a:latin typeface="Arial" panose="020B0604020202020204" pitchFamily="34" charset="0"/>
                <a:ea typeface="Times New Roman" panose="02020603050405020304" pitchFamily="18" charset="0"/>
              </a:rPr>
              <a:t>Trzymanie pieniędzy w banku jest bezpieczną formą oszczędzania. Zawsze istnieje jednak ryzyko, że wskutek złego zarządzania bank może upaść. Dzieje się tak niezwykle rzadko. Jednak nawet w takiej sytuacji nie stracimy wszystkiego, gdyż banki są objęte gwarancjami Bankowego Funduszu Gwarancyjnego. Depozyty nieprzekraczające równowartości w złotych kwoty 100 tysięcy euro są zwracane w całości.</a:t>
            </a:r>
            <a:endParaRPr lang="pl-PL" dirty="0"/>
          </a:p>
        </p:txBody>
      </p:sp>
    </p:spTree>
    <p:extLst>
      <p:ext uri="{BB962C8B-B14F-4D97-AF65-F5344CB8AC3E}">
        <p14:creationId xmlns:p14="http://schemas.microsoft.com/office/powerpoint/2010/main" val="334910937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8ABA4D-CC5A-435A-91D3-36D18B994887}"/>
              </a:ext>
            </a:extLst>
          </p:cNvPr>
          <p:cNvSpPr>
            <a:spLocks noGrp="1"/>
          </p:cNvSpPr>
          <p:nvPr>
            <p:ph type="title"/>
          </p:nvPr>
        </p:nvSpPr>
        <p:spPr/>
        <p:txBody>
          <a:bodyPr>
            <a:normAutofit/>
          </a:bodyPr>
          <a:lstStyle/>
          <a:p>
            <a:r>
              <a:rPr lang="pl-PL" b="1" dirty="0">
                <a:solidFill>
                  <a:schemeClr val="bg2">
                    <a:lumMod val="50000"/>
                  </a:schemeClr>
                </a:solidFill>
                <a:effectLst/>
                <a:latin typeface="Arial" panose="020B0604020202020204" pitchFamily="34" charset="0"/>
                <a:ea typeface="Times New Roman" panose="02020603050405020304" pitchFamily="18" charset="0"/>
              </a:rPr>
              <a:t>Czym różni się oszczędzanie od inwestowania?</a:t>
            </a:r>
            <a:endParaRPr lang="pl-PL" b="1" dirty="0">
              <a:solidFill>
                <a:schemeClr val="bg2">
                  <a:lumMod val="50000"/>
                </a:schemeClr>
              </a:solidFill>
            </a:endParaRPr>
          </a:p>
        </p:txBody>
      </p:sp>
      <p:sp>
        <p:nvSpPr>
          <p:cNvPr id="3" name="Symbol zastępczy zawartości 2">
            <a:extLst>
              <a:ext uri="{FF2B5EF4-FFF2-40B4-BE49-F238E27FC236}">
                <a16:creationId xmlns:a16="http://schemas.microsoft.com/office/drawing/2014/main" id="{4B6F21E4-E320-47E9-8AF9-91B4D192E113}"/>
              </a:ext>
            </a:extLst>
          </p:cNvPr>
          <p:cNvSpPr>
            <a:spLocks noGrp="1"/>
          </p:cNvSpPr>
          <p:nvPr>
            <p:ph idx="1"/>
          </p:nvPr>
        </p:nvSpPr>
        <p:spPr/>
        <p:txBody>
          <a:bodyPr>
            <a:normAutofit lnSpcReduction="10000"/>
          </a:bodyPr>
          <a:lstStyle/>
          <a:p>
            <a:r>
              <a:rPr lang="pl-PL" sz="1800" dirty="0">
                <a:effectLst/>
                <a:latin typeface="Arial" panose="020B0604020202020204" pitchFamily="34" charset="0"/>
                <a:ea typeface="Times New Roman" panose="02020603050405020304" pitchFamily="18" charset="0"/>
              </a:rPr>
              <a:t>Oszczędzanie polega na gromadzeniu pieniędzy i ewentualnym ich pomnażaniu dzięki stopie procentowej oferowanej przez bank (np. lokata) lub Skarb Państwa (obligacje skarbowe). </a:t>
            </a:r>
          </a:p>
          <a:p>
            <a:endParaRPr lang="pl-PL" dirty="0">
              <a:latin typeface="Arial" panose="020B0604020202020204" pitchFamily="34" charset="0"/>
              <a:ea typeface="Times New Roman" panose="02020603050405020304" pitchFamily="18" charset="0"/>
            </a:endParaRPr>
          </a:p>
          <a:p>
            <a:r>
              <a:rPr lang="pl-PL" sz="1800" dirty="0">
                <a:effectLst/>
                <a:latin typeface="Arial" panose="020B0604020202020204" pitchFamily="34" charset="0"/>
                <a:ea typeface="Times New Roman" panose="02020603050405020304" pitchFamily="18" charset="0"/>
              </a:rPr>
              <a:t>Inwestowanie może prowadzić do zwiększenia oszczędności, ale nie musi, gdyż wiąże się ze zdecydowanie większym prawdopodobieństwem straty i wymaga posiadania wiedzy na temat tego, jak działają instrumenty inwestycyjne.</a:t>
            </a:r>
          </a:p>
          <a:p>
            <a:pPr marL="0" indent="0">
              <a:buNone/>
            </a:pPr>
            <a:endParaRPr lang="pl-PL" sz="1800" dirty="0">
              <a:effectLst/>
              <a:latin typeface="Arial" panose="020B0604020202020204" pitchFamily="34" charset="0"/>
              <a:ea typeface="Times New Roman" panose="02020603050405020304" pitchFamily="18" charset="0"/>
            </a:endParaRPr>
          </a:p>
          <a:p>
            <a:r>
              <a:rPr lang="pl-PL" dirty="0">
                <a:latin typeface="Arial" panose="020B0604020202020204" pitchFamily="34" charset="0"/>
              </a:rPr>
              <a:t>Fundusze inwestycyjne …</a:t>
            </a:r>
            <a:endParaRPr lang="pl-PL" dirty="0"/>
          </a:p>
        </p:txBody>
      </p:sp>
    </p:spTree>
    <p:extLst>
      <p:ext uri="{BB962C8B-B14F-4D97-AF65-F5344CB8AC3E}">
        <p14:creationId xmlns:p14="http://schemas.microsoft.com/office/powerpoint/2010/main" val="373644141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80EEA2-C820-44CE-A20E-62FCDAE4DB9B}"/>
              </a:ext>
            </a:extLst>
          </p:cNvPr>
          <p:cNvSpPr>
            <a:spLocks noGrp="1"/>
          </p:cNvSpPr>
          <p:nvPr>
            <p:ph type="title"/>
          </p:nvPr>
        </p:nvSpPr>
        <p:spPr/>
        <p:txBody>
          <a:bodyPr/>
          <a:lstStyle/>
          <a:p>
            <a:r>
              <a:rPr lang="pl-PL" b="1" dirty="0">
                <a:solidFill>
                  <a:schemeClr val="bg2">
                    <a:lumMod val="50000"/>
                  </a:schemeClr>
                </a:solidFill>
                <a:latin typeface="Arial" panose="020B0604020202020204" pitchFamily="34" charset="0"/>
                <a:cs typeface="Arial" panose="020B0604020202020204" pitchFamily="34" charset="0"/>
              </a:rPr>
              <a:t>Fundusze inwestycyjne</a:t>
            </a:r>
          </a:p>
        </p:txBody>
      </p:sp>
      <p:sp>
        <p:nvSpPr>
          <p:cNvPr id="3" name="Symbol zastępczy zawartości 2">
            <a:extLst>
              <a:ext uri="{FF2B5EF4-FFF2-40B4-BE49-F238E27FC236}">
                <a16:creationId xmlns:a16="http://schemas.microsoft.com/office/drawing/2014/main" id="{C04E9342-F8A8-4D82-9BB5-821BBD154EC7}"/>
              </a:ext>
            </a:extLst>
          </p:cNvPr>
          <p:cNvSpPr>
            <a:spLocks noGrp="1"/>
          </p:cNvSpPr>
          <p:nvPr>
            <p:ph idx="1"/>
          </p:nvPr>
        </p:nvSpPr>
        <p:spPr/>
        <p:txBody>
          <a:bodyPr>
            <a:normAutofit lnSpcReduction="10000"/>
          </a:bodyPr>
          <a:lstStyle/>
          <a:p>
            <a:pPr marL="0" indent="0">
              <a:lnSpc>
                <a:spcPct val="107000"/>
              </a:lnSpc>
              <a:spcAft>
                <a:spcPts val="800"/>
              </a:spcAft>
              <a:buNone/>
            </a:pPr>
            <a:r>
              <a:rPr lang="pl-PL" sz="1800" dirty="0">
                <a:effectLst/>
                <a:latin typeface="Arial" panose="020B0604020202020204" pitchFamily="34" charset="0"/>
                <a:ea typeface="Times New Roman" panose="02020603050405020304" pitchFamily="18" charset="0"/>
                <a:cs typeface="Times New Roman" panose="02020603050405020304" pitchFamily="18" charset="0"/>
              </a:rPr>
              <a:t>Funduszami inwestycyjnymi zarządzają Towarzystwa Funduszy Inwestycyjnych (TFI). Fundusz nazywany jest metodą zbiorowego inwestowania, gdyż gromadzi środki dobrowolnie przekazywane przez dużą liczbę inwestorów, którzy stają się jego uczestnikami. Środki te są pomnażane dzięki inwestowaniu np. w akcje, obligacje czy nieruchomości krajowe lub zagraniczne. Fundusze oferują różne strategie inwestowania ‒ od mniej ryzykownych (które przynoszą niższy zwrot) po bardziej ryzykowne (oferują wyższy zwrot, ale prawdopodobieństwo straty jest znacznie większe). Wartość kupowanych jednostek uczestnictwa zmienia się w czasie. Jeżeli wzrasta, możemy je odsprzedać za wyższą cenę i zyskać na tej transakcji. Jeżeli maleje i podejmiemy decyzję o sprzedaży, otrzymamy za nie niższą cenę, niż pierwotnie zapłaciliśmy, a więc stracimy. Możemy również przeczekać ten okres i liczyć na wzrost cen. Sztuka inwestowania nie jest prosta. Trzeba pamiętać, że wymaga dużej wiedzy na temat rynku finansowego i znajomości zasad inwestowania. </a:t>
            </a:r>
            <a:endParaRPr lang="pl-PL" dirty="0"/>
          </a:p>
        </p:txBody>
      </p:sp>
    </p:spTree>
    <p:extLst>
      <p:ext uri="{BB962C8B-B14F-4D97-AF65-F5344CB8AC3E}">
        <p14:creationId xmlns:p14="http://schemas.microsoft.com/office/powerpoint/2010/main" val="428261369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211</TotalTime>
  <Words>1570</Words>
  <Application>Microsoft Office PowerPoint</Application>
  <PresentationFormat>Panoramiczny</PresentationFormat>
  <Paragraphs>53</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Aharoni</vt:lpstr>
      <vt:lpstr>Arial</vt:lpstr>
      <vt:lpstr>Gill Sans MT</vt:lpstr>
      <vt:lpstr>Galeria</vt:lpstr>
      <vt:lpstr>Debata</vt:lpstr>
      <vt:lpstr>Różne formy oszczędzania i kwestia bezpieczeństwa</vt:lpstr>
      <vt:lpstr>Oszczędności możemy trzymać w domu…</vt:lpstr>
      <vt:lpstr>Konto oszczędnościowe</vt:lpstr>
      <vt:lpstr>Założenie lokaty</vt:lpstr>
      <vt:lpstr>Obligacje skarbowe</vt:lpstr>
      <vt:lpstr>Różne formy oszczędzania i kwestia bezpieczeństwa - podsumowanie</vt:lpstr>
      <vt:lpstr>Czym różni się oszczędzanie od inwestowania?</vt:lpstr>
      <vt:lpstr>Fundusze inwestycyjne</vt:lpstr>
      <vt:lpstr>Karta płatnicza</vt:lpstr>
      <vt:lpstr>Karta płatnicza – c.d.</vt:lpstr>
      <vt:lpstr>Karta płatnicza – c.d.</vt:lpstr>
      <vt:lpstr>Konto bankowe</vt:lpstr>
      <vt:lpstr>Konto bankowe – co musimy wziąć pod uwagę, gdy zdecydujemy się je założyć?</vt:lpstr>
      <vt:lpstr>Opracowanie kodeksu bezpiecznego korzystania z karty płatniczej</vt:lpstr>
      <vt:lpstr>Opracowanie kodeksu bezpiecznego korzystania z rachunku bankowego</vt:lpstr>
      <vt:lpstr>Materiał wykorzystany w prezentacji pochodzi ze strony: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Debata</dc:title>
  <dc:creator>Justyna Dziubak - Sobiechowska</dc:creator>
  <cp:lastModifiedBy>Justyna Dziubak - Sobiechowska</cp:lastModifiedBy>
  <cp:revision>18</cp:revision>
  <dcterms:created xsi:type="dcterms:W3CDTF">2021-04-25T12:22:13Z</dcterms:created>
  <dcterms:modified xsi:type="dcterms:W3CDTF">2021-04-27T12:44:08Z</dcterms:modified>
</cp:coreProperties>
</file>