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  <p:sldMasterId id="2147483720" r:id="rId5"/>
    <p:sldMasterId id="2147483744" r:id="rId6"/>
    <p:sldMasterId id="2147483756" r:id="rId7"/>
  </p:sldMasterIdLst>
  <p:sldIdLst>
    <p:sldId id="256" r:id="rId8"/>
    <p:sldId id="257" r:id="rId9"/>
    <p:sldId id="285" r:id="rId10"/>
    <p:sldId id="299" r:id="rId11"/>
    <p:sldId id="294" r:id="rId12"/>
    <p:sldId id="295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0" r:id="rId21"/>
    <p:sldId id="292" r:id="rId22"/>
    <p:sldId id="289" r:id="rId23"/>
    <p:sldId id="296" r:id="rId24"/>
    <p:sldId id="290" r:id="rId25"/>
    <p:sldId id="293" r:id="rId26"/>
    <p:sldId id="291" r:id="rId27"/>
    <p:sldId id="297" r:id="rId28"/>
    <p:sldId id="298" r:id="rId29"/>
    <p:sldId id="286" r:id="rId30"/>
    <p:sldId id="287" r:id="rId31"/>
    <p:sldId id="288" r:id="rId32"/>
    <p:sldId id="274" r:id="rId3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412"/>
    <a:srgbClr val="FF9900"/>
    <a:srgbClr val="1003BD"/>
    <a:srgbClr val="FF33CC"/>
    <a:srgbClr val="FFFF99"/>
    <a:srgbClr val="60FEEF"/>
    <a:srgbClr val="FFFF66"/>
    <a:srgbClr val="FF6600"/>
    <a:srgbClr val="CC66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2" autoAdjust="0"/>
  </p:normalViewPr>
  <p:slideViewPr>
    <p:cSldViewPr>
      <p:cViewPr varScale="1">
        <p:scale>
          <a:sx n="108" d="100"/>
          <a:sy n="108" d="100"/>
        </p:scale>
        <p:origin x="1722" y="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86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83EA9-DF6B-457F-BD9F-C375ECF67092}" type="datetimeFigureOut">
              <a:rPr lang="pl-PL" smtClean="0"/>
              <a:pPr/>
              <a:t>02.03.2020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67801-0547-45AD-9422-6C9B67B5396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9157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83EA9-DF6B-457F-BD9F-C375ECF67092}" type="datetimeFigureOut">
              <a:rPr lang="pl-PL" smtClean="0"/>
              <a:pPr/>
              <a:t>02.03.2020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67801-0547-45AD-9422-6C9B67B5396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0206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83EA9-DF6B-457F-BD9F-C375ECF67092}" type="datetimeFigureOut">
              <a:rPr lang="pl-PL" smtClean="0"/>
              <a:pPr/>
              <a:t>02.03.2020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67801-0547-45AD-9422-6C9B67B5396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2679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286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880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36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38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232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9042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057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402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83EA9-DF6B-457F-BD9F-C375ECF67092}" type="datetimeFigureOut">
              <a:rPr lang="pl-PL" smtClean="0"/>
              <a:pPr/>
              <a:t>02.03.2020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67801-0547-45AD-9422-6C9B67B5396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025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58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263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698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1960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8740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7312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9996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3517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8362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616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83EA9-DF6B-457F-BD9F-C375ECF67092}" type="datetimeFigureOut">
              <a:rPr lang="pl-PL" smtClean="0"/>
              <a:pPr/>
              <a:t>02.03.2020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67801-0547-45AD-9422-6C9B67B5396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57725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2071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1702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5693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3303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3821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8187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0778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6498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3012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985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83EA9-DF6B-457F-BD9F-C375ECF67092}" type="datetimeFigureOut">
              <a:rPr lang="pl-PL" smtClean="0"/>
              <a:pPr/>
              <a:t>02.03.2020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67801-0547-45AD-9422-6C9B67B5396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24791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0034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806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6465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5459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5625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5276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7513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9606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6619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447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83EA9-DF6B-457F-BD9F-C375ECF67092}" type="datetimeFigureOut">
              <a:rPr lang="pl-PL" smtClean="0"/>
              <a:pPr/>
              <a:t>02.03.2020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67801-0547-45AD-9422-6C9B67B5396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43496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8454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7355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4991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2217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6728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0714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4997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4360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3278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360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83EA9-DF6B-457F-BD9F-C375ECF67092}" type="datetimeFigureOut">
              <a:rPr lang="pl-PL" smtClean="0"/>
              <a:pPr/>
              <a:t>02.03.2020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67801-0547-45AD-9422-6C9B67B5396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04443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7856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7364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5249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2497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5188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2863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58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8012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4953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335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83EA9-DF6B-457F-BD9F-C375ECF67092}" type="datetimeFigureOut">
              <a:rPr lang="pl-PL" smtClean="0"/>
              <a:pPr/>
              <a:t>02.03.2020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67801-0547-45AD-9422-6C9B67B5396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70935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7119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4219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615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7007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3501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0442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1189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635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83EA9-DF6B-457F-BD9F-C375ECF67092}" type="datetimeFigureOut">
              <a:rPr lang="pl-PL" smtClean="0"/>
              <a:pPr/>
              <a:t>02.03.2020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67801-0547-45AD-9422-6C9B67B5396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0994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83EA9-DF6B-457F-BD9F-C375ECF67092}" type="datetimeFigureOut">
              <a:rPr lang="pl-PL" smtClean="0"/>
              <a:pPr/>
              <a:t>02.03.2020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67801-0547-45AD-9422-6C9B67B5396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2508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83EA9-DF6B-457F-BD9F-C375ECF67092}" type="datetimeFigureOut">
              <a:rPr lang="pl-PL" smtClean="0"/>
              <a:pPr/>
              <a:t>02.03.2020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67801-0547-45AD-9422-6C9B67B5396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2345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145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387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239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211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16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D8EA5-0F17-4E7B-939C-479CC1E88AE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02.03.2020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607AC-3AA8-4F25-9977-05DD786B6E7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36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5" b="8540"/>
          <a:stretch>
            <a:fillRect/>
          </a:stretch>
        </p:blipFill>
        <p:spPr bwMode="auto">
          <a:xfrm>
            <a:off x="0" y="714356"/>
            <a:ext cx="9144000" cy="6143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0" y="117693"/>
            <a:ext cx="8358246" cy="674030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CC"/>
                </a:solidFill>
                <a:effectLst/>
                <a:latin typeface="Berlin Sans FB Demi" pitchFamily="34" charset="0"/>
              </a:rPr>
              <a:t>     </a:t>
            </a:r>
            <a:r>
              <a:rPr lang="pl-PL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erlin Sans FB Demi" pitchFamily="34" charset="0"/>
              </a:rPr>
              <a:t>WITAMY W SP4!</a:t>
            </a:r>
          </a:p>
          <a:p>
            <a:pPr algn="ctr"/>
            <a:endParaRPr lang="pl-PL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CC"/>
              </a:solidFill>
              <a:effectLst/>
              <a:latin typeface="Berlin Sans FB Demi" pitchFamily="34" charset="0"/>
            </a:endParaRPr>
          </a:p>
          <a:p>
            <a:pPr algn="ctr"/>
            <a:endParaRPr lang="pl-PL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CC"/>
              </a:solidFill>
              <a:latin typeface="Berlin Sans FB Demi" pitchFamily="34" charset="0"/>
            </a:endParaRPr>
          </a:p>
          <a:p>
            <a:pPr algn="ctr"/>
            <a:endParaRPr lang="pl-PL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CC"/>
              </a:solidFill>
              <a:effectLst/>
              <a:latin typeface="Berlin Sans FB Demi" pitchFamily="34" charset="0"/>
            </a:endParaRPr>
          </a:p>
          <a:p>
            <a:pPr algn="ctr"/>
            <a:endParaRPr lang="pl-PL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CC"/>
              </a:solidFill>
              <a:latin typeface="Berlin Sans FB Demi" pitchFamily="34" charset="0"/>
            </a:endParaRPr>
          </a:p>
          <a:p>
            <a:pPr algn="ctr"/>
            <a:endParaRPr lang="pl-PL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CC"/>
              </a:solidFill>
              <a:effectLst/>
              <a:latin typeface="Berlin Sans FB Demi" pitchFamily="34" charset="0"/>
            </a:endParaRPr>
          </a:p>
          <a:p>
            <a:pPr algn="ctr"/>
            <a:endParaRPr lang="pl-PL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CC"/>
              </a:solidFill>
              <a:latin typeface="Berlin Sans FB Demi" pitchFamily="34" charset="0"/>
            </a:endParaRPr>
          </a:p>
          <a:p>
            <a:pPr algn="ctr"/>
            <a:r>
              <a:rPr lang="pl-PL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CC"/>
                </a:solidFill>
                <a:effectLst/>
                <a:latin typeface="Berlin Sans FB Demi" pitchFamily="34" charset="0"/>
              </a:rPr>
              <a:t>     OTWARTA SZKOŁA</a:t>
            </a:r>
          </a:p>
        </p:txBody>
      </p:sp>
    </p:spTree>
    <p:extLst>
      <p:ext uri="{BB962C8B-B14F-4D97-AF65-F5344CB8AC3E}">
        <p14:creationId xmlns:p14="http://schemas.microsoft.com/office/powerpoint/2010/main" val="42709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ramka3.jpg"/>
          <p:cNvPicPr>
            <a:picLocks noChangeAspect="1"/>
          </p:cNvPicPr>
          <p:nvPr/>
        </p:nvPicPr>
        <p:blipFill>
          <a:blip r:embed="rId2"/>
          <a:srcRect l="49889" t="2576" r="2076" b="5000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 descr="C:\Users\Natalia\Videos\zdjęcia do prezentacji\20200227_1441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714356"/>
            <a:ext cx="7572428" cy="5197115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857224" y="5214950"/>
            <a:ext cx="764386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500" b="1" dirty="0">
                <a:solidFill>
                  <a:schemeClr val="bg1"/>
                </a:solidFill>
                <a:latin typeface="Comic Sans MS" pitchFamily="66" charset="0"/>
              </a:rPr>
              <a:t>PRACOWNIA JĘZYKOWA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ramka3.jpg"/>
          <p:cNvPicPr>
            <a:picLocks noChangeAspect="1"/>
          </p:cNvPicPr>
          <p:nvPr/>
        </p:nvPicPr>
        <p:blipFill>
          <a:blip r:embed="rId2"/>
          <a:srcRect l="49889" t="2576" r="2076" b="5000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22" name="Picture 2" descr="C:\Users\Natalia\Videos\zdjęcia do prezentacji\20200227_1441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785794"/>
            <a:ext cx="7500990" cy="5143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ramka3.jpg"/>
          <p:cNvPicPr>
            <a:picLocks noChangeAspect="1"/>
          </p:cNvPicPr>
          <p:nvPr/>
        </p:nvPicPr>
        <p:blipFill>
          <a:blip r:embed="rId2"/>
          <a:srcRect l="1485" t="51756" r="50431" b="92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146" name="Picture 2" descr="C:\Users\Natalia\Videos\zdjęcia do prezentacji\20200227_145733.jpg"/>
          <p:cNvPicPr>
            <a:picLocks noChangeAspect="1" noChangeArrowheads="1"/>
          </p:cNvPicPr>
          <p:nvPr/>
        </p:nvPicPr>
        <p:blipFill>
          <a:blip r:embed="rId3" cstate="print"/>
          <a:srcRect t="10416" r="1562" b="5208"/>
          <a:stretch>
            <a:fillRect/>
          </a:stretch>
        </p:blipFill>
        <p:spPr bwMode="auto">
          <a:xfrm>
            <a:off x="642910" y="642918"/>
            <a:ext cx="7572428" cy="5235404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928662" y="4572008"/>
            <a:ext cx="70723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3500" b="1" dirty="0">
                <a:solidFill>
                  <a:schemeClr val="bg1"/>
                </a:solidFill>
                <a:latin typeface="Comic Sans MS" pitchFamily="66" charset="0"/>
              </a:rPr>
              <a:t>                    PRACOWNIA                            INFORMATYCZNA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ramka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428728" y="714356"/>
            <a:ext cx="6286544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3000" b="1" u="sng" dirty="0">
                <a:solidFill>
                  <a:srgbClr val="EEB412"/>
                </a:solidFill>
                <a:latin typeface="Comic Sans MS" pitchFamily="66" charset="0"/>
              </a:rPr>
              <a:t>SUKCESY NASZYCH UCZNIÓW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Comic Sans MS" pitchFamily="66" charset="0"/>
              </a:rPr>
              <a:t>Rokrocznie uczniowie naszej szkoły zdobywają tytuły laureatów w wielu wojewódzkich i ogólnopolskich konkursach, m.in.: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l-PL" dirty="0">
                <a:latin typeface="Comic Sans MS" pitchFamily="66" charset="0"/>
              </a:rPr>
              <a:t>Zdolny Ślązaczek,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l-PL" dirty="0">
                <a:latin typeface="Comic Sans MS" pitchFamily="66" charset="0"/>
              </a:rPr>
              <a:t>Olimpiada Pionier,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l-PL" dirty="0">
                <a:latin typeface="Comic Sans MS" pitchFamily="66" charset="0"/>
              </a:rPr>
              <a:t>Kangur matematyczny,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l-PL" dirty="0">
                <a:latin typeface="Comic Sans MS" pitchFamily="66" charset="0"/>
              </a:rPr>
              <a:t>Konkurs Logicznego Myślenia,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l-PL" dirty="0" err="1">
                <a:latin typeface="Comic Sans MS" pitchFamily="66" charset="0"/>
              </a:rPr>
              <a:t>Synapsik</a:t>
            </a:r>
            <a:r>
              <a:rPr lang="pl-PL" dirty="0">
                <a:latin typeface="Comic Sans MS" pitchFamily="66" charset="0"/>
              </a:rPr>
              <a:t> Men,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l-PL" dirty="0">
                <a:latin typeface="Comic Sans MS" pitchFamily="66" charset="0"/>
              </a:rPr>
              <a:t>Turnieje sportowe.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l-PL" dirty="0">
                <a:solidFill>
                  <a:srgbClr val="FF0000"/>
                </a:solidFill>
                <a:latin typeface="Comic Sans MS" pitchFamily="66" charset="0"/>
              </a:rPr>
              <a:t>Egzamin ósmoklasisty – średnia powyżej wojewódzkiej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az 24" descr="documento-di-nota-appuntato-colore-giallo-color-giallo-canarino-1196836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08262">
            <a:off x="1058120" y="3678944"/>
            <a:ext cx="2644856" cy="2712673"/>
          </a:xfrm>
          <a:prstGeom prst="rect">
            <a:avLst/>
          </a:prstGeom>
        </p:spPr>
      </p:pic>
      <p:sp>
        <p:nvSpPr>
          <p:cNvPr id="9" name="Łuk 8"/>
          <p:cNvSpPr/>
          <p:nvPr/>
        </p:nvSpPr>
        <p:spPr>
          <a:xfrm>
            <a:off x="6929454" y="1142984"/>
            <a:ext cx="71438" cy="928694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3060" name="Picture 4"/>
          <p:cNvPicPr>
            <a:picLocks noChangeAspect="1" noChangeArrowheads="1"/>
          </p:cNvPicPr>
          <p:nvPr/>
        </p:nvPicPr>
        <p:blipFill>
          <a:blip r:embed="rId3"/>
          <a:srcRect l="59334" t="24609" r="21449" b="13867"/>
          <a:stretch>
            <a:fillRect/>
          </a:stretch>
        </p:blipFill>
        <p:spPr bwMode="auto">
          <a:xfrm>
            <a:off x="3929058" y="0"/>
            <a:ext cx="4714908" cy="6715149"/>
          </a:xfrm>
          <a:prstGeom prst="rect">
            <a:avLst/>
          </a:prstGeom>
          <a:ln w="762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Obraz 15" descr="documento-di-nota-appuntato-colore-giallo-color-giallo-canarino-1196836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40410">
            <a:off x="217593" y="211383"/>
            <a:ext cx="3405588" cy="3492910"/>
          </a:xfrm>
          <a:prstGeom prst="rect">
            <a:avLst/>
          </a:prstGeom>
        </p:spPr>
      </p:pic>
      <p:sp>
        <p:nvSpPr>
          <p:cNvPr id="17" name="pole tekstowe 16"/>
          <p:cNvSpPr txBox="1"/>
          <p:nvPr/>
        </p:nvSpPr>
        <p:spPr>
          <a:xfrm rot="1503696">
            <a:off x="722889" y="4572902"/>
            <a:ext cx="32861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>
                <a:latin typeface="Comic Sans MS" pitchFamily="66" charset="0"/>
              </a:rPr>
              <a:t>ZAJĘCIA ROZWIJAJĄCE  UZDOLNIENIA </a:t>
            </a:r>
          </a:p>
        </p:txBody>
      </p:sp>
      <p:sp>
        <p:nvSpPr>
          <p:cNvPr id="26" name="pole tekstowe 25"/>
          <p:cNvSpPr txBox="1"/>
          <p:nvPr/>
        </p:nvSpPr>
        <p:spPr>
          <a:xfrm rot="20889632">
            <a:off x="110963" y="1345717"/>
            <a:ext cx="35190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>
                <a:latin typeface="Comic Sans MS" pitchFamily="66" charset="0"/>
              </a:rPr>
              <a:t>ZAJĘCIA ROZWIJAJĄCE   ZAINTERESOWANIA </a:t>
            </a:r>
            <a:br>
              <a:rPr lang="pl-PL" sz="2200" b="1" dirty="0">
                <a:latin typeface="Comic Sans MS" pitchFamily="66" charset="0"/>
              </a:rPr>
            </a:br>
            <a:r>
              <a:rPr lang="pl-PL" sz="2200" b="1" dirty="0">
                <a:latin typeface="Comic Sans MS" pitchFamily="66" charset="0"/>
              </a:rPr>
              <a:t>I PASJE UCZNIÓW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affiche_ce_travail_equipe_5_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93266"/>
            <a:ext cx="4286280" cy="6564734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 rot="21243973">
            <a:off x="746547" y="2015919"/>
            <a:ext cx="3179919" cy="216982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pl-PL" sz="2700" dirty="0">
              <a:solidFill>
                <a:schemeClr val="bg1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ü"/>
            </a:pPr>
            <a:r>
              <a:rPr lang="pl-PL" sz="2700" b="1" dirty="0">
                <a:solidFill>
                  <a:schemeClr val="bg1"/>
                </a:solidFill>
                <a:latin typeface="Comic Sans MS" pitchFamily="66" charset="0"/>
              </a:rPr>
              <a:t>KSZTAŁCENIE </a:t>
            </a:r>
          </a:p>
          <a:p>
            <a:pPr>
              <a:buFont typeface="Wingdings" pitchFamily="2" charset="2"/>
              <a:buChar char="ü"/>
            </a:pPr>
            <a:r>
              <a:rPr lang="pl-PL" sz="2700" b="1" dirty="0">
                <a:solidFill>
                  <a:schemeClr val="bg1"/>
                </a:solidFill>
                <a:latin typeface="Comic Sans MS" pitchFamily="66" charset="0"/>
              </a:rPr>
              <a:t>OPIEKA </a:t>
            </a:r>
          </a:p>
          <a:p>
            <a:pPr>
              <a:buFont typeface="Wingdings" pitchFamily="2" charset="2"/>
              <a:buChar char="ü"/>
            </a:pPr>
            <a:r>
              <a:rPr lang="pl-PL" sz="2700" b="1" dirty="0">
                <a:solidFill>
                  <a:schemeClr val="bg1"/>
                </a:solidFill>
                <a:latin typeface="Comic Sans MS" pitchFamily="66" charset="0"/>
              </a:rPr>
              <a:t>WYCHOWANIE</a:t>
            </a:r>
          </a:p>
          <a:p>
            <a:endParaRPr lang="pl-PL" sz="27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000496" y="0"/>
            <a:ext cx="4929190" cy="678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pl-PL" b="1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r"/>
            <a:r>
              <a:rPr lang="pl-PL" sz="2400" b="1" u="sng" dirty="0">
                <a:latin typeface="Comic Sans MS" pitchFamily="66" charset="0"/>
                <a:cs typeface="Times New Roman" pitchFamily="18" charset="0"/>
              </a:rPr>
              <a:t>STAWIAMY NA</a:t>
            </a:r>
            <a:r>
              <a:rPr lang="pl-PL" b="1" u="sng" dirty="0">
                <a:latin typeface="Comic Sans MS" pitchFamily="66" charset="0"/>
                <a:cs typeface="Times New Roman" pitchFamily="18" charset="0"/>
              </a:rPr>
              <a:t>:</a:t>
            </a:r>
          </a:p>
          <a:p>
            <a:pPr lvl="0" algn="r"/>
            <a:endParaRPr lang="pl-PL" sz="1700" b="1" dirty="0">
              <a:latin typeface="Comic Sans MS" pitchFamily="66" charset="0"/>
              <a:cs typeface="Times New Roman" pitchFamily="18" charset="0"/>
            </a:endParaRPr>
          </a:p>
          <a:p>
            <a:pPr lvl="0" algn="r">
              <a:buFont typeface="Arial" pitchFamily="34" charset="0"/>
              <a:buChar char="•"/>
            </a:pPr>
            <a:r>
              <a:rPr lang="pl-PL" sz="1700" b="1" dirty="0">
                <a:latin typeface="Comic Sans MS" pitchFamily="66" charset="0"/>
                <a:cs typeface="Times New Roman" pitchFamily="18" charset="0"/>
              </a:rPr>
              <a:t>wyrównywanie szans edukacyjnych poprzez prawidłową organizację zajęć wspomagających i terapeutycznych,</a:t>
            </a:r>
          </a:p>
          <a:p>
            <a:pPr lvl="0" algn="r"/>
            <a:endParaRPr lang="pl-PL" sz="1000" b="1" dirty="0">
              <a:latin typeface="Comic Sans MS" pitchFamily="66" charset="0"/>
              <a:cs typeface="Times New Roman" pitchFamily="18" charset="0"/>
            </a:endParaRPr>
          </a:p>
          <a:p>
            <a:pPr lvl="0" algn="r">
              <a:buFont typeface="Arial" pitchFamily="34" charset="0"/>
              <a:buChar char="•"/>
            </a:pPr>
            <a:r>
              <a:rPr lang="pl-PL" sz="1700" b="1" dirty="0">
                <a:latin typeface="Comic Sans MS" pitchFamily="66" charset="0"/>
                <a:cs typeface="Times New Roman" pitchFamily="18" charset="0"/>
              </a:rPr>
              <a:t> rozwijanie zdolności, umiejętności i potencjału naszych uczniów,</a:t>
            </a:r>
          </a:p>
          <a:p>
            <a:pPr lvl="0" algn="r">
              <a:buFont typeface="Arial" pitchFamily="34" charset="0"/>
              <a:buChar char="•"/>
            </a:pPr>
            <a:endParaRPr lang="pl-PL" sz="1000" b="1" dirty="0">
              <a:latin typeface="Comic Sans MS" pitchFamily="66" charset="0"/>
              <a:cs typeface="Times New Roman" pitchFamily="18" charset="0"/>
            </a:endParaRPr>
          </a:p>
          <a:p>
            <a:pPr lvl="0" algn="r">
              <a:buFont typeface="Arial" pitchFamily="34" charset="0"/>
              <a:buChar char="•"/>
            </a:pPr>
            <a:r>
              <a:rPr lang="pl-PL" sz="1700" b="1" dirty="0">
                <a:latin typeface="Comic Sans MS" pitchFamily="66" charset="0"/>
                <a:cs typeface="Times New Roman" pitchFamily="18" charset="0"/>
              </a:rPr>
              <a:t>innowacje-TUTORING </a:t>
            </a:r>
          </a:p>
          <a:p>
            <a:pPr lvl="0" algn="r"/>
            <a:endParaRPr lang="pl-PL" sz="1000" b="1" dirty="0">
              <a:latin typeface="Comic Sans MS" pitchFamily="66" charset="0"/>
              <a:cs typeface="Times New Roman" pitchFamily="18" charset="0"/>
            </a:endParaRPr>
          </a:p>
          <a:p>
            <a:pPr lvl="0" algn="r">
              <a:buFont typeface="Arial" pitchFamily="34" charset="0"/>
              <a:buChar char="•"/>
            </a:pPr>
            <a:r>
              <a:rPr lang="pl-PL" sz="1700" b="1" dirty="0">
                <a:latin typeface="Comic Sans MS" pitchFamily="66" charset="0"/>
                <a:cs typeface="Times New Roman" pitchFamily="18" charset="0"/>
              </a:rPr>
              <a:t>bogatą ofertę zajęć pozalekcyjnych zgodnych z potrzebami i oczekiwaniami uczniów i rodziców,</a:t>
            </a:r>
          </a:p>
          <a:p>
            <a:pPr lvl="0" algn="r">
              <a:buFont typeface="Arial" pitchFamily="34" charset="0"/>
              <a:buChar char="•"/>
            </a:pPr>
            <a:endParaRPr lang="pl-PL" sz="1000" b="1" dirty="0">
              <a:latin typeface="Comic Sans MS" pitchFamily="66" charset="0"/>
              <a:cs typeface="Times New Roman" pitchFamily="18" charset="0"/>
            </a:endParaRPr>
          </a:p>
          <a:p>
            <a:pPr lvl="0" algn="r">
              <a:buFont typeface="Arial" pitchFamily="34" charset="0"/>
              <a:buChar char="•"/>
            </a:pPr>
            <a:r>
              <a:rPr lang="pl-PL" sz="1700" b="1" dirty="0">
                <a:latin typeface="Comic Sans MS" pitchFamily="66" charset="0"/>
                <a:cs typeface="Times New Roman" pitchFamily="18" charset="0"/>
              </a:rPr>
              <a:t>motywowanie i nagradzanie uczniów- Asy Czwórki, Korczakowiec, Ranking Prymusów, Super Klasa, </a:t>
            </a:r>
          </a:p>
          <a:p>
            <a:pPr lvl="0" algn="r"/>
            <a:endParaRPr lang="pl-PL" sz="1000" b="1" dirty="0">
              <a:latin typeface="Comic Sans MS" pitchFamily="66" charset="0"/>
              <a:cs typeface="Times New Roman" pitchFamily="18" charset="0"/>
            </a:endParaRPr>
          </a:p>
          <a:p>
            <a:pPr algn="r" fontAlgn="base">
              <a:buFontTx/>
              <a:buChar char="•"/>
            </a:pPr>
            <a:r>
              <a:rPr lang="pl-PL" sz="1700" b="1" dirty="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ukierunkowanie pracy wychowawczej na integrację zespołu klasowego,</a:t>
            </a:r>
          </a:p>
          <a:p>
            <a:pPr algn="r" fontAlgn="base"/>
            <a:endParaRPr lang="pl-PL" sz="1000" b="1" dirty="0">
              <a:solidFill>
                <a:srgbClr val="000000"/>
              </a:solidFill>
              <a:latin typeface="Comic Sans MS" pitchFamily="66" charset="0"/>
              <a:ea typeface="Times New Roman" pitchFamily="18" charset="0"/>
              <a:cs typeface="Times New Roman" pitchFamily="18" charset="0"/>
            </a:endParaRPr>
          </a:p>
          <a:p>
            <a:pPr algn="r" fontAlgn="base">
              <a:buFontTx/>
              <a:buChar char="•"/>
            </a:pPr>
            <a:r>
              <a:rPr lang="pl-PL" sz="1700" b="1" dirty="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 eliminację zjawiska „uczniów odrzuconych”, </a:t>
            </a:r>
          </a:p>
          <a:p>
            <a:pPr algn="r" fontAlgn="base"/>
            <a:endParaRPr lang="pl-PL" sz="1000" b="1" dirty="0">
              <a:solidFill>
                <a:prstClr val="black"/>
              </a:solidFill>
              <a:latin typeface="Comic Sans MS" pitchFamily="66" charset="0"/>
              <a:cs typeface="Times New Roman" pitchFamily="18" charset="0"/>
            </a:endParaRPr>
          </a:p>
          <a:p>
            <a:pPr algn="r" eaLnBrk="0" fontAlgn="base" hangingPunct="0">
              <a:buFontTx/>
              <a:buChar char="•"/>
            </a:pPr>
            <a:r>
              <a:rPr lang="pl-PL" sz="1700" b="1" dirty="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 rozpoznanie w  zakresie  potrzeb i  problemów wychowanków.</a:t>
            </a:r>
            <a:endParaRPr lang="pl-PL" sz="17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Symbol zastępczy zawartości 5" descr="pusty-notes-z-długopisem_1101-4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7" name="pole tekstowe 6"/>
          <p:cNvSpPr txBox="1"/>
          <p:nvPr/>
        </p:nvSpPr>
        <p:spPr>
          <a:xfrm>
            <a:off x="2000232" y="1000108"/>
            <a:ext cx="5072098" cy="5332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400" b="1" dirty="0"/>
          </a:p>
          <a:p>
            <a:endParaRPr lang="pl-PL" sz="1400" b="1" dirty="0"/>
          </a:p>
          <a:p>
            <a:pPr algn="ctr"/>
            <a:r>
              <a:rPr lang="pl-PL" sz="2200" b="1" dirty="0"/>
              <a:t>DOSKONALENIE FORM WSPÓŁPRACY </a:t>
            </a:r>
            <a:br>
              <a:rPr lang="pl-PL" sz="2200" b="1" dirty="0"/>
            </a:br>
            <a:r>
              <a:rPr lang="pl-PL" sz="2200" b="1" dirty="0"/>
              <a:t>Z RODZICAMI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pl-PL" sz="3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l-PL" sz="1600" b="1" dirty="0">
                <a:latin typeface="Arial" pitchFamily="34" charset="0"/>
                <a:cs typeface="Arial" pitchFamily="34" charset="0"/>
              </a:rPr>
              <a:t>Lepszy przepływ informacji przez dziennik       elektroniczny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– </a:t>
            </a:r>
            <a:r>
              <a:rPr lang="pl-PL" sz="1600" b="1" dirty="0">
                <a:latin typeface="Arial" pitchFamily="34" charset="0"/>
                <a:cs typeface="Arial" pitchFamily="34" charset="0"/>
              </a:rPr>
              <a:t>nauczyciel-rodzic,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l-PL" sz="1600" b="1" dirty="0">
                <a:latin typeface="Arial" pitchFamily="34" charset="0"/>
                <a:cs typeface="Arial" pitchFamily="34" charset="0"/>
              </a:rPr>
              <a:t>Indywidualne konsultacje z rodzicami,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l-PL" sz="1600" b="1" dirty="0">
                <a:latin typeface="Arial" pitchFamily="34" charset="0"/>
                <a:ea typeface="Calibri"/>
                <a:cs typeface="Arial" pitchFamily="34" charset="0"/>
              </a:rPr>
              <a:t>Spotkania „Rodzic – Uczeń - Nauczyciel”,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l-PL" sz="1600" b="1" dirty="0">
                <a:latin typeface="Arial" pitchFamily="34" charset="0"/>
                <a:ea typeface="Calibri"/>
                <a:cs typeface="Arial" pitchFamily="34" charset="0"/>
              </a:rPr>
              <a:t> Organizacja „Szkoły dla Rodzica”,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l-PL" sz="1600" b="1" dirty="0">
                <a:latin typeface="Arial" pitchFamily="34" charset="0"/>
                <a:ea typeface="Calibri"/>
                <a:cs typeface="Arial" pitchFamily="34" charset="0"/>
              </a:rPr>
              <a:t> Angażowanie rodziców w życie szkoły: opiniowanie działań dydaktycznych, wychowawczych i opiekuńczych, wolontariat oraz organizacja imprez i uroczystości,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l-PL" sz="1600" b="1" dirty="0">
                <a:latin typeface="Arial" pitchFamily="34" charset="0"/>
                <a:ea typeface="Calibri"/>
                <a:cs typeface="Arial" pitchFamily="34" charset="0"/>
              </a:rPr>
              <a:t>Dni otwarte szkoły.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0FEE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kanapkow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991478">
            <a:off x="260639" y="1510905"/>
            <a:ext cx="4476749" cy="33575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 descr="kanapkowo2.JPG"/>
          <p:cNvPicPr>
            <a:picLocks noChangeAspect="1"/>
          </p:cNvPicPr>
          <p:nvPr/>
        </p:nvPicPr>
        <p:blipFill>
          <a:blip r:embed="rId3" cstate="print"/>
          <a:srcRect t="5228" b="11112"/>
          <a:stretch>
            <a:fillRect/>
          </a:stretch>
        </p:blipFill>
        <p:spPr>
          <a:xfrm>
            <a:off x="642910" y="142852"/>
            <a:ext cx="3643338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 descr="41348490_1853155631388124_9047952992526925824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71892">
            <a:off x="4549399" y="3792806"/>
            <a:ext cx="4444763" cy="24955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az 9" descr="zdj1.jpg"/>
          <p:cNvPicPr>
            <a:picLocks noChangeAspect="1"/>
          </p:cNvPicPr>
          <p:nvPr/>
        </p:nvPicPr>
        <p:blipFill>
          <a:blip r:embed="rId5"/>
          <a:srcRect l="13433" r="19402"/>
          <a:stretch>
            <a:fillRect/>
          </a:stretch>
        </p:blipFill>
        <p:spPr>
          <a:xfrm rot="887481">
            <a:off x="4987392" y="433906"/>
            <a:ext cx="3812915" cy="3187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 descr="41312919_2220741461474955_1296155313853956096_n.jpg"/>
          <p:cNvPicPr>
            <a:picLocks noChangeAspect="1"/>
          </p:cNvPicPr>
          <p:nvPr/>
        </p:nvPicPr>
        <p:blipFill>
          <a:blip r:embed="rId6"/>
          <a:srcRect t="21875" b="17708"/>
          <a:stretch>
            <a:fillRect/>
          </a:stretch>
        </p:blipFill>
        <p:spPr>
          <a:xfrm>
            <a:off x="2357422" y="4214818"/>
            <a:ext cx="2456319" cy="26431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pole tekstowe 12"/>
          <p:cNvSpPr txBox="1"/>
          <p:nvPr/>
        </p:nvSpPr>
        <p:spPr>
          <a:xfrm rot="364899">
            <a:off x="4630849" y="208195"/>
            <a:ext cx="4000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60FEEF"/>
                </a:solidFill>
                <a:latin typeface="Cooper Black" pitchFamily="18" charset="0"/>
              </a:rPr>
              <a:t>BEZPIECZNE PRZERWY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wój poziomy 3"/>
          <p:cNvSpPr/>
          <p:nvPr/>
        </p:nvSpPr>
        <p:spPr>
          <a:xfrm>
            <a:off x="214282" y="214290"/>
            <a:ext cx="8715436" cy="642944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000" b="1" u="sng" dirty="0">
                <a:solidFill>
                  <a:srgbClr val="FFFF00"/>
                </a:solidFill>
                <a:latin typeface="Comic Sans MS" pitchFamily="66" charset="0"/>
                <a:cs typeface="Arial" pitchFamily="34" charset="0"/>
              </a:rPr>
              <a:t>PROJEKTY I PROGRAMY</a:t>
            </a:r>
          </a:p>
          <a:p>
            <a:pPr>
              <a:buFont typeface="Wingdings" pitchFamily="2" charset="2"/>
              <a:buChar char="Ø"/>
            </a:pPr>
            <a:endParaRPr lang="pl-PL" sz="1500" b="1" dirty="0">
              <a:latin typeface="Comic Sans MS" pitchFamily="66" charset="0"/>
              <a:cs typeface="Arial" pitchFamily="34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pl-PL" sz="2500" b="1" dirty="0">
                <a:latin typeface="Comic Sans MS" pitchFamily="66" charset="0"/>
                <a:cs typeface="Arial" pitchFamily="34" charset="0"/>
              </a:rPr>
              <a:t>Kompetencje kluczowe szansą sukcesu dla uczniów szkół podstawowych Gminy Miejskiej Chojnów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pl-PL" sz="2500" b="1" dirty="0">
                <a:latin typeface="Comic Sans MS" pitchFamily="66" charset="0"/>
                <a:cs typeface="Arial" pitchFamily="34" charset="0"/>
              </a:rPr>
              <a:t>Aktywna tablica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pl-PL" sz="2500" b="1" dirty="0">
                <a:latin typeface="Comic Sans MS" pitchFamily="66" charset="0"/>
                <a:cs typeface="Arial" pitchFamily="34" charset="0"/>
              </a:rPr>
              <a:t>Laboratorium XXI wieku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pl-PL" sz="2500" b="1" dirty="0">
                <a:latin typeface="Comic Sans MS" pitchFamily="66" charset="0"/>
                <a:cs typeface="Arial" pitchFamily="34" charset="0"/>
              </a:rPr>
              <a:t>Odkrywcy matematycznych tajemnic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pl-PL" sz="2500" b="1" dirty="0">
                <a:latin typeface="Comic Sans MS" pitchFamily="66" charset="0"/>
                <a:cs typeface="Arial" pitchFamily="34" charset="0"/>
              </a:rPr>
              <a:t>Program cyfryzacji świetlic szkolnych „MegaMisja”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pl-PL" sz="2500" b="1" dirty="0">
                <a:latin typeface="Comic Sans MS" pitchFamily="66" charset="0"/>
                <a:cs typeface="Arial" pitchFamily="34" charset="0"/>
              </a:rPr>
              <a:t>Oddziały klasy sportowej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pl-PL" sz="2500" b="1" dirty="0">
                <a:latin typeface="Comic Sans MS" pitchFamily="66" charset="0"/>
                <a:cs typeface="Arial" pitchFamily="34" charset="0"/>
              </a:rPr>
              <a:t>Owoce i warzywa</a:t>
            </a:r>
          </a:p>
          <a:p>
            <a:endParaRPr lang="pl-PL" dirty="0"/>
          </a:p>
        </p:txBody>
      </p:sp>
      <p:pic>
        <p:nvPicPr>
          <p:cNvPr id="5" name="Symbol zastępczy zawartości 4" descr="logond pn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072330" y="4143380"/>
            <a:ext cx="1614494" cy="1614494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DSCF6339.JPG"/>
          <p:cNvPicPr>
            <a:picLocks noChangeAspect="1"/>
          </p:cNvPicPr>
          <p:nvPr/>
        </p:nvPicPr>
        <p:blipFill>
          <a:blip r:embed="rId3" cstate="print"/>
          <a:srcRect l="12500" t="11458" b="14583"/>
          <a:stretch>
            <a:fillRect/>
          </a:stretch>
        </p:blipFill>
        <p:spPr>
          <a:xfrm rot="21149144">
            <a:off x="4118259" y="3661215"/>
            <a:ext cx="4845691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ymbol zastępczy zawartości 5" descr="sp4_41_12725 (1).jpg"/>
          <p:cNvPicPr>
            <a:picLocks noGrp="1" noChangeAspect="1"/>
          </p:cNvPicPr>
          <p:nvPr>
            <p:ph idx="1"/>
          </p:nvPr>
        </p:nvPicPr>
        <p:blipFill>
          <a:blip r:embed="rId4"/>
          <a:srcRect t="13120"/>
          <a:stretch>
            <a:fillRect/>
          </a:stretch>
        </p:blipFill>
        <p:spPr>
          <a:xfrm rot="21176148">
            <a:off x="228268" y="326489"/>
            <a:ext cx="3562807" cy="3932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 descr="DSC075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996487">
            <a:off x="256983" y="3862278"/>
            <a:ext cx="4320970" cy="2428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 descr="sp4_41_12634.jpg"/>
          <p:cNvPicPr>
            <a:picLocks noChangeAspect="1"/>
          </p:cNvPicPr>
          <p:nvPr/>
        </p:nvPicPr>
        <p:blipFill>
          <a:blip r:embed="rId6"/>
          <a:srcRect t="9425"/>
          <a:stretch>
            <a:fillRect/>
          </a:stretch>
        </p:blipFill>
        <p:spPr>
          <a:xfrm rot="796598">
            <a:off x="4171764" y="493952"/>
            <a:ext cx="4670651" cy="3170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143372" y="2285992"/>
            <a:ext cx="4857752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300" b="1" dirty="0">
                <a:solidFill>
                  <a:srgbClr val="FFFF00"/>
                </a:solidFill>
                <a:latin typeface="Monotype Corsiva" pitchFamily="66" charset="0"/>
              </a:rPr>
              <a:t>„</a:t>
            </a:r>
            <a:r>
              <a:rPr lang="pl-PL" sz="4200" b="1" dirty="0">
                <a:solidFill>
                  <a:srgbClr val="FFFF00"/>
                </a:solidFill>
                <a:latin typeface="Monotype Corsiva" pitchFamily="66" charset="0"/>
              </a:rPr>
              <a:t>Wszyscy jesteśmy sobie potrzebni. Razem łatwiej, radośniej, </a:t>
            </a:r>
            <a:br>
              <a:rPr lang="pl-PL" sz="4200" b="1" dirty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pl-PL" sz="4200" b="1" dirty="0">
                <a:solidFill>
                  <a:srgbClr val="FFFF00"/>
                </a:solidFill>
                <a:latin typeface="Monotype Corsiva" pitchFamily="66" charset="0"/>
              </a:rPr>
              <a:t>mądrzej i bezpieczniej”</a:t>
            </a:r>
          </a:p>
          <a:p>
            <a:pPr algn="ctr"/>
            <a:r>
              <a:rPr lang="pl-PL" sz="4200" b="1" dirty="0">
                <a:solidFill>
                  <a:srgbClr val="FFFF00"/>
                </a:solidFill>
                <a:latin typeface="Monotype Corsiva" pitchFamily="66" charset="0"/>
              </a:rPr>
              <a:t> </a:t>
            </a:r>
          </a:p>
          <a:p>
            <a:pPr algn="ctr"/>
            <a:r>
              <a:rPr lang="pl-PL" sz="4200" b="1" dirty="0">
                <a:solidFill>
                  <a:srgbClr val="FFFF00"/>
                </a:solidFill>
                <a:latin typeface="Monotype Corsiva" pitchFamily="66" charset="0"/>
              </a:rPr>
              <a:t>         Janusz Korcza</a:t>
            </a:r>
            <a:r>
              <a:rPr lang="pl-PL" sz="4300" b="1" dirty="0">
                <a:solidFill>
                  <a:srgbClr val="FFFF00"/>
                </a:solidFill>
                <a:latin typeface="Monotype Corsiva" pitchFamily="66" charset="0"/>
              </a:rPr>
              <a:t>k</a:t>
            </a:r>
          </a:p>
        </p:txBody>
      </p:sp>
      <p:pic>
        <p:nvPicPr>
          <p:cNvPr id="4" name="Obraz 3" descr="Janusz_Korcza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51461"/>
            <a:ext cx="4286280" cy="68065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5275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wój pionowy 3"/>
          <p:cNvSpPr/>
          <p:nvPr/>
        </p:nvSpPr>
        <p:spPr>
          <a:xfrm>
            <a:off x="0" y="214290"/>
            <a:ext cx="5715008" cy="6286520"/>
          </a:xfrm>
          <a:prstGeom prst="vertic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857224" y="1071546"/>
            <a:ext cx="400052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2300" b="1" dirty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NASZE CERTYFIKATY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pl-PL" sz="2300" dirty="0"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l-PL" sz="2300" dirty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Szkoła z Klasą</a:t>
            </a:r>
            <a:endParaRPr lang="pl-PL" sz="2300" dirty="0"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l-PL" sz="2300" dirty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Szkoła promująca zdrowie</a:t>
            </a:r>
            <a:endParaRPr lang="pl-PL" sz="2300" dirty="0"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l-PL" sz="2300" dirty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Szkoła dbająca o bezpieczeństwo</a:t>
            </a:r>
            <a:endParaRPr lang="pl-PL" sz="2300" dirty="0">
              <a:latin typeface="Comic Sans MS" pitchFamily="66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pl-PL" sz="2300" dirty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Szkoła odkrywców talentów</a:t>
            </a:r>
            <a:endParaRPr lang="pl-PL" sz="2300" dirty="0"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l-PL" sz="2300" dirty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„Baw się i ucz- świetlica szkolna przyjazna </a:t>
            </a:r>
            <a:endParaRPr lang="pl-PL" sz="2300" dirty="0"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300" dirty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uczniowi”</a:t>
            </a:r>
            <a:endParaRPr lang="pl-PL" sz="2300" dirty="0"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l-PL" sz="2300" dirty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Certyfikat udziału w programie edukacji cyfrowej dla świetlic MegaMisja</a:t>
            </a:r>
            <a:endParaRPr lang="pl-PL" sz="2300" dirty="0"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9" name="Obraz 8" descr="szkolazpasja2.020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17564">
            <a:off x="6042596" y="184711"/>
            <a:ext cx="2272176" cy="2272176"/>
          </a:xfrm>
          <a:prstGeom prst="rect">
            <a:avLst/>
          </a:prstGeom>
        </p:spPr>
      </p:pic>
      <p:pic>
        <p:nvPicPr>
          <p:cNvPr id="10" name="Obraz 9" descr="szk-odkrywco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41366">
            <a:off x="5229771" y="2444913"/>
            <a:ext cx="3360012" cy="1979266"/>
          </a:xfrm>
          <a:prstGeom prst="rect">
            <a:avLst/>
          </a:prstGeom>
        </p:spPr>
      </p:pic>
      <p:pic>
        <p:nvPicPr>
          <p:cNvPr id="11" name="Obraz 10" descr="sp4_41_661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21929">
            <a:off x="5543690" y="4240508"/>
            <a:ext cx="3465548" cy="2414436"/>
          </a:xfrm>
          <a:prstGeom prst="rect">
            <a:avLst/>
          </a:prstGeom>
        </p:spPr>
      </p:pic>
      <p:pic>
        <p:nvPicPr>
          <p:cNvPr id="12" name="Obraz 11" descr="logond pn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14744" y="5214950"/>
            <a:ext cx="1192142" cy="119214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214282" y="1071546"/>
            <a:ext cx="4857784" cy="561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pl-PL" sz="10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ts val="1200"/>
              </a:spcAft>
            </a:pPr>
            <a:endParaRPr lang="pl-PL" sz="2300" dirty="0"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pl-PL" sz="2300" dirty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Finał Dolnośląskich Sztafet Pływackich</a:t>
            </a: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pl-PL" sz="2300" dirty="0" err="1">
                <a:latin typeface="Comic Sans MS" pitchFamily="66" charset="0"/>
                <a:cs typeface="Times New Roman" pitchFamily="18" charset="0"/>
              </a:rPr>
              <a:t>Otyliada</a:t>
            </a:r>
            <a:endParaRPr lang="pl-PL" sz="2300" dirty="0">
              <a:latin typeface="Comic Sans MS" pitchFamily="66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pl-PL" sz="2300" dirty="0">
                <a:latin typeface="Comic Sans MS" pitchFamily="66" charset="0"/>
                <a:cs typeface="Times New Roman" pitchFamily="18" charset="0"/>
              </a:rPr>
              <a:t>Akademia z okazji Dnia Niepodległości</a:t>
            </a:r>
            <a:endParaRPr lang="pl-PL" sz="2300" dirty="0"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pl-PL" sz="2300" dirty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 I Dzień Wiosny</a:t>
            </a: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pl-PL" sz="2300" dirty="0">
                <a:latin typeface="Comic Sans MS" pitchFamily="66" charset="0"/>
                <a:cs typeface="Times New Roman" pitchFamily="18" charset="0"/>
              </a:rPr>
              <a:t>Bal karnawałowy</a:t>
            </a:r>
            <a:endParaRPr lang="pl-PL" sz="2300" dirty="0"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pl-PL" sz="2300" dirty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Lekkoatletyczne Mistrzostwa Szkoły</a:t>
            </a:r>
            <a:endParaRPr lang="pl-PL" sz="2300" dirty="0"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pl-PL" sz="2300" dirty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Dzień Patrona Szkoły</a:t>
            </a:r>
            <a:endParaRPr lang="pl-PL" sz="2300" dirty="0"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pl-PL" sz="2300" dirty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Uroczyste pasowanie na ucznia</a:t>
            </a:r>
            <a:endParaRPr lang="pl-PL" sz="2300" dirty="0"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pl-PL" sz="2300" dirty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Festyny „Popołudnie z Czwórką”</a:t>
            </a:r>
            <a:endParaRPr lang="pl-PL" sz="2300" dirty="0">
              <a:latin typeface="Comic Sans MS" pitchFamily="66" charset="0"/>
            </a:endParaRPr>
          </a:p>
        </p:txBody>
      </p:sp>
      <p:pic>
        <p:nvPicPr>
          <p:cNvPr id="9" name="Obraz 8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35587">
            <a:off x="4778530" y="1331299"/>
            <a:ext cx="3682859" cy="2759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 descr="24099122_112365119545811_1137493504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83194">
            <a:off x="5109653" y="3926719"/>
            <a:ext cx="3571884" cy="267891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Prostokąt 10"/>
          <p:cNvSpPr/>
          <p:nvPr/>
        </p:nvSpPr>
        <p:spPr>
          <a:xfrm>
            <a:off x="714348" y="214290"/>
            <a:ext cx="75906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50" endPos="85000" dist="29997" dir="5400000" sy="-100000" algn="bl" rotWithShape="0"/>
                </a:effectLst>
              </a:rPr>
              <a:t>IMPREZY I UROCZYSTOŚCI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DSC048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691279">
            <a:off x="4225173" y="157189"/>
            <a:ext cx="4702236" cy="2643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 descr="DSC074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18429">
            <a:off x="214282" y="357166"/>
            <a:ext cx="3906372" cy="21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 descr="1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3931" y="2019517"/>
            <a:ext cx="5016137" cy="2818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 descr="sp4_zdj_3951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43009">
            <a:off x="409321" y="4029072"/>
            <a:ext cx="3548324" cy="2658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 descr="410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34898">
            <a:off x="5222184" y="4236688"/>
            <a:ext cx="3571875" cy="2381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43092800771_800x600.jpg"/>
          <p:cNvPicPr>
            <a:picLocks noChangeAspect="1"/>
          </p:cNvPicPr>
          <p:nvPr/>
        </p:nvPicPr>
        <p:blipFill>
          <a:blip r:embed="rId2"/>
          <a:srcRect l="3125" t="4166" r="3125" b="4166"/>
          <a:stretch>
            <a:fillRect/>
          </a:stretch>
        </p:blipFill>
        <p:spPr>
          <a:xfrm>
            <a:off x="285720" y="285728"/>
            <a:ext cx="8572560" cy="6286544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3071802" y="571480"/>
            <a:ext cx="3000396" cy="769441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200" b="1" u="sng" dirty="0">
                <a:solidFill>
                  <a:srgbClr val="FF0000"/>
                </a:solidFill>
                <a:latin typeface="Constantia" pitchFamily="18" charset="0"/>
              </a:rPr>
              <a:t>WSPÓŁPRACA MIĘDZYNARODOWA</a:t>
            </a:r>
          </a:p>
        </p:txBody>
      </p:sp>
      <p:pic>
        <p:nvPicPr>
          <p:cNvPr id="4" name="Obraz 3" descr="logond 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7554" y="2071678"/>
            <a:ext cx="2357454" cy="2263712"/>
          </a:xfrm>
          <a:prstGeom prst="rect">
            <a:avLst/>
          </a:prstGeom>
        </p:spPr>
      </p:pic>
      <p:pic>
        <p:nvPicPr>
          <p:cNvPr id="7" name="Obraz 6" descr="image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074" y="857232"/>
            <a:ext cx="1711655" cy="16458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212px-Flag_of_Denmark.sv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852" y="4143380"/>
            <a:ext cx="1785950" cy="16668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 descr="240px-Flag_of_France.sv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00" y="928670"/>
            <a:ext cx="1768077" cy="1500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 descr="pobrane.png"/>
          <p:cNvPicPr>
            <a:picLocks noChangeAspect="1"/>
          </p:cNvPicPr>
          <p:nvPr/>
        </p:nvPicPr>
        <p:blipFill>
          <a:blip r:embed="rId7"/>
          <a:srcRect t="11929" b="15736"/>
          <a:stretch>
            <a:fillRect/>
          </a:stretch>
        </p:blipFill>
        <p:spPr>
          <a:xfrm>
            <a:off x="6286512" y="3857628"/>
            <a:ext cx="1714512" cy="17064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3434.JPG"/>
          <p:cNvPicPr>
            <a:picLocks noChangeAspect="1"/>
          </p:cNvPicPr>
          <p:nvPr/>
        </p:nvPicPr>
        <p:blipFill>
          <a:blip r:embed="rId3" cstate="print"/>
          <a:srcRect l="5479"/>
          <a:stretch>
            <a:fillRect/>
          </a:stretch>
        </p:blipFill>
        <p:spPr>
          <a:xfrm rot="545928">
            <a:off x="162078" y="299747"/>
            <a:ext cx="3979263" cy="2366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 descr="181.JPG"/>
          <p:cNvPicPr>
            <a:picLocks noChangeAspect="1"/>
          </p:cNvPicPr>
          <p:nvPr/>
        </p:nvPicPr>
        <p:blipFill>
          <a:blip r:embed="rId4"/>
          <a:srcRect l="6157" t="11194" b="8208"/>
          <a:stretch>
            <a:fillRect/>
          </a:stretch>
        </p:blipFill>
        <p:spPr>
          <a:xfrm rot="21218152">
            <a:off x="4105028" y="546498"/>
            <a:ext cx="4879797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 descr="sp4_zdj_34290.jpg"/>
          <p:cNvPicPr>
            <a:picLocks noChangeAspect="1"/>
          </p:cNvPicPr>
          <p:nvPr/>
        </p:nvPicPr>
        <p:blipFill>
          <a:blip r:embed="rId5"/>
          <a:srcRect t="23765"/>
          <a:stretch>
            <a:fillRect/>
          </a:stretch>
        </p:blipFill>
        <p:spPr>
          <a:xfrm rot="20595151">
            <a:off x="-23964" y="3047973"/>
            <a:ext cx="5365294" cy="3102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 descr="DSCN4413.JPG"/>
          <p:cNvPicPr>
            <a:picLocks noChangeAspect="1"/>
          </p:cNvPicPr>
          <p:nvPr/>
        </p:nvPicPr>
        <p:blipFill>
          <a:blip r:embed="rId6" cstate="print"/>
          <a:srcRect t="18998"/>
          <a:stretch>
            <a:fillRect/>
          </a:stretch>
        </p:blipFill>
        <p:spPr>
          <a:xfrm rot="425927">
            <a:off x="4615423" y="3936024"/>
            <a:ext cx="4380915" cy="2661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F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wykres1.jpg"/>
          <p:cNvPicPr>
            <a:picLocks noChangeAspect="1"/>
          </p:cNvPicPr>
          <p:nvPr/>
        </p:nvPicPr>
        <p:blipFill>
          <a:blip r:embed="rId2"/>
          <a:srcRect l="5691" t="10084" r="11095" b="10285"/>
          <a:stretch>
            <a:fillRect/>
          </a:stretch>
        </p:blipFill>
        <p:spPr>
          <a:xfrm>
            <a:off x="142844" y="214290"/>
            <a:ext cx="8786842" cy="6468282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285984" y="357166"/>
            <a:ext cx="2286016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WSPÓŁPRACA </a:t>
            </a:r>
            <a:br>
              <a:rPr lang="pl-PL" sz="2200" b="1" dirty="0"/>
            </a:br>
            <a:r>
              <a:rPr lang="pl-PL" sz="2200" b="1" dirty="0"/>
              <a:t>Z LOKALNYMI MEDIAMI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6072198" y="714356"/>
            <a:ext cx="1785950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/>
              <a:t>STRONA INTERNETOWA SZKOŁY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85720" y="2357430"/>
            <a:ext cx="2143140" cy="1261884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900" b="1" dirty="0"/>
              <a:t>ORGANIZACJA KONKURSÓW I ZAWODÓW MIĘDZYSZKOLNYCH 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500034" y="5214950"/>
            <a:ext cx="2357454" cy="1015663"/>
          </a:xfrm>
          <a:prstGeom prst="rect">
            <a:avLst/>
          </a:prstGeom>
          <a:solidFill>
            <a:srgbClr val="C0C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/>
              <a:t>ORGANIZACJA IMPREZ ŚRODOWISKOWYCH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6500826" y="2786058"/>
            <a:ext cx="2214578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UDZIAŁ </a:t>
            </a:r>
            <a:br>
              <a:rPr lang="pl-PL" b="1" dirty="0"/>
            </a:br>
            <a:r>
              <a:rPr lang="pl-PL" b="1" dirty="0"/>
              <a:t>W PROJEKTACH </a:t>
            </a:r>
            <a:br>
              <a:rPr lang="pl-PL" b="1" dirty="0"/>
            </a:br>
            <a:r>
              <a:rPr lang="pl-PL" b="1" dirty="0"/>
              <a:t>I PROGRAMACH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5000628" y="5429264"/>
            <a:ext cx="3357586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WSPÓŁPRACA  Z INSTYTUCJAMI: MOKSIR, MBP, TPD, BANKAMI,  </a:t>
            </a:r>
            <a:br>
              <a:rPr lang="pl-PL" b="1" dirty="0"/>
            </a:br>
            <a:r>
              <a:rPr lang="pl-PL" b="1" dirty="0"/>
              <a:t>SZKOŁAMI, ITP.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wój poziomy 6"/>
          <p:cNvSpPr/>
          <p:nvPr/>
        </p:nvSpPr>
        <p:spPr>
          <a:xfrm>
            <a:off x="2071670" y="1571612"/>
            <a:ext cx="5357850" cy="4714908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3071802" y="2285992"/>
            <a:ext cx="3805849" cy="326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NASZ ADRES</a:t>
            </a:r>
            <a:endParaRPr kumimoji="0" lang="pl-PL" sz="24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Szkoła Podstawowa nr 4</a:t>
            </a:r>
            <a:endParaRPr kumimoji="0" lang="pl-PL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im. Janusza Korczaka </a:t>
            </a:r>
            <a:br>
              <a:rPr kumimoji="0" lang="pl-P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</a:br>
            <a:r>
              <a:rPr kumimoji="0" lang="pl-P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ul. Kilińskiego 23</a:t>
            </a:r>
            <a:endParaRPr kumimoji="0" lang="pl-PL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59-225 Chojnów</a:t>
            </a:r>
            <a:endParaRPr kumimoji="0" lang="pl-PL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tel./fax (76)81-88-350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www.sp4.chojnow.eu</a:t>
            </a:r>
            <a:r>
              <a:rPr kumimoji="0" lang="pl-P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2928926" y="928670"/>
            <a:ext cx="72152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DZIĘKUJĘ ZA UWAGĘ! </a:t>
            </a:r>
          </a:p>
        </p:txBody>
      </p:sp>
      <p:pic>
        <p:nvPicPr>
          <p:cNvPr id="11" name="Obraz 10" descr="logond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142852"/>
            <a:ext cx="2049374" cy="204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00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 l="9370" t="34009" r="62628" b="9961"/>
          <a:stretch>
            <a:fillRect/>
          </a:stretch>
        </p:blipFill>
        <p:spPr bwMode="auto">
          <a:xfrm>
            <a:off x="2928926" y="0"/>
            <a:ext cx="6215074" cy="67800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Prostokąt 3"/>
          <p:cNvSpPr/>
          <p:nvPr/>
        </p:nvSpPr>
        <p:spPr>
          <a:xfrm rot="18368461">
            <a:off x="-2028405" y="2687875"/>
            <a:ext cx="6876458" cy="147732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6350" stA="60000" endA="900" endPos="58000" dir="5400000" sy="-100000" algn="bl" rotWithShape="0"/>
                </a:effectLst>
                <a:latin typeface="Berlin Sans FB Demi" pitchFamily="34" charset="0"/>
                <a:cs typeface="Arial" pitchFamily="34" charset="0"/>
              </a:rPr>
              <a:t>WIZJA I MISJA </a:t>
            </a:r>
          </a:p>
          <a:p>
            <a:pPr algn="ctr"/>
            <a:r>
              <a:rPr lang="pl-PL" sz="4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6350" stA="60000" endA="900" endPos="58000" dir="5400000" sy="-100000" algn="bl" rotWithShape="0"/>
                </a:effectLst>
                <a:latin typeface="Berlin Sans FB Demi" pitchFamily="34" charset="0"/>
                <a:cs typeface="Arial" pitchFamily="34" charset="0"/>
              </a:rPr>
              <a:t>NASZEJ </a:t>
            </a:r>
            <a:r>
              <a:rPr lang="pl-PL" sz="45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6350" stA="60000" endA="900" endPos="58000" dir="5400000" sy="-100000" algn="bl" rotWithShape="0"/>
                </a:effectLst>
                <a:latin typeface="Berlin Sans FB Demi" pitchFamily="34" charset="0"/>
                <a:cs typeface="Arial" pitchFamily="34" charset="0"/>
              </a:rPr>
              <a:t>SZKOŁY</a:t>
            </a:r>
          </a:p>
        </p:txBody>
      </p:sp>
      <p:pic>
        <p:nvPicPr>
          <p:cNvPr id="6" name="Obraz 5" descr="błękitny-pinezka-na-niejaki-biały-tło-rysunki_csp8143549.jpg"/>
          <p:cNvPicPr>
            <a:picLocks noChangeAspect="1"/>
          </p:cNvPicPr>
          <p:nvPr/>
        </p:nvPicPr>
        <p:blipFill>
          <a:blip r:embed="rId3"/>
          <a:srcRect l="18750" r="3125" b="9615"/>
          <a:stretch>
            <a:fillRect/>
          </a:stretch>
        </p:blipFill>
        <p:spPr>
          <a:xfrm>
            <a:off x="1142976" y="285728"/>
            <a:ext cx="816992" cy="102396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9" descr="documento-di-nota-appuntato-colore-giallo-color-giallo-canarino-1196836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28576">
            <a:off x="400881" y="365693"/>
            <a:ext cx="4857784" cy="5250431"/>
          </a:xfrm>
          <a:prstGeom prst="rect">
            <a:avLst/>
          </a:prstGeom>
        </p:spPr>
      </p:pic>
      <p:sp>
        <p:nvSpPr>
          <p:cNvPr id="19" name="pole tekstowe 18"/>
          <p:cNvSpPr txBox="1"/>
          <p:nvPr/>
        </p:nvSpPr>
        <p:spPr>
          <a:xfrm rot="20908950">
            <a:off x="786587" y="1449384"/>
            <a:ext cx="4422501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500" b="1" dirty="0">
                <a:latin typeface="Comic Sans MS" pitchFamily="66" charset="0"/>
              </a:rPr>
              <a:t>Baza szkoły:</a:t>
            </a: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Comic Sans MS" pitchFamily="66" charset="0"/>
              </a:rPr>
              <a:t>Dobrze wyposażone klasy z dostępem do internetu</a:t>
            </a: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Comic Sans MS" pitchFamily="66" charset="0"/>
              </a:rPr>
              <a:t>Pracownie: chemiczna,  humanistyczna,  </a:t>
            </a:r>
          </a:p>
          <a:p>
            <a:r>
              <a:rPr lang="pl-PL" dirty="0">
                <a:latin typeface="Comic Sans MS" pitchFamily="66" charset="0"/>
              </a:rPr>
              <a:t>Przyrodnicza, matematyczna, 3 pracownie informatyczne</a:t>
            </a: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Comic Sans MS" pitchFamily="66" charset="0"/>
              </a:rPr>
              <a:t>Sala językowa</a:t>
            </a: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Comic Sans MS" pitchFamily="66" charset="0"/>
              </a:rPr>
              <a:t>Biblioteka z centrum </a:t>
            </a:r>
          </a:p>
          <a:p>
            <a:r>
              <a:rPr lang="pl-PL" dirty="0">
                <a:latin typeface="Comic Sans MS" pitchFamily="66" charset="0"/>
              </a:rPr>
              <a:t>multimedialnym </a:t>
            </a: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Comic Sans MS" pitchFamily="66" charset="0"/>
              </a:rPr>
              <a:t>Nowoczesna stołówka</a:t>
            </a: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Comic Sans MS" pitchFamily="66" charset="0"/>
              </a:rPr>
              <a:t>Sale świetlicowe</a:t>
            </a: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Comic Sans MS" pitchFamily="66" charset="0"/>
              </a:rPr>
              <a:t>Basen</a:t>
            </a:r>
          </a:p>
          <a:p>
            <a:pPr>
              <a:buFont typeface="Wingdings" pitchFamily="2" charset="2"/>
              <a:buChar char="ü"/>
            </a:pPr>
            <a:endParaRPr lang="pl-PL" dirty="0"/>
          </a:p>
        </p:txBody>
      </p:sp>
      <p:pic>
        <p:nvPicPr>
          <p:cNvPr id="21" name="Obraz 20" descr="documento-di-nota-appuntato-colore-giallo-color-giallo-canarino-1196836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79320">
            <a:off x="4601048" y="1768620"/>
            <a:ext cx="4118382" cy="4528684"/>
          </a:xfrm>
          <a:prstGeom prst="rect">
            <a:avLst/>
          </a:prstGeom>
        </p:spPr>
      </p:pic>
      <p:sp>
        <p:nvSpPr>
          <p:cNvPr id="22" name="pole tekstowe 21"/>
          <p:cNvSpPr txBox="1"/>
          <p:nvPr/>
        </p:nvSpPr>
        <p:spPr>
          <a:xfrm rot="1021709">
            <a:off x="4949956" y="3072057"/>
            <a:ext cx="32861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pl-PL" dirty="0">
                <a:latin typeface="Comic Sans MS" pitchFamily="66" charset="0"/>
              </a:rPr>
              <a:t>2 sale gimnastyczne</a:t>
            </a: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Comic Sans MS" pitchFamily="66" charset="0"/>
              </a:rPr>
              <a:t>Sala do </a:t>
            </a:r>
            <a:r>
              <a:rPr lang="pl-PL" dirty="0" err="1">
                <a:latin typeface="Comic Sans MS" pitchFamily="66" charset="0"/>
              </a:rPr>
              <a:t>squasha</a:t>
            </a:r>
            <a:endParaRPr lang="pl-PL" dirty="0">
              <a:latin typeface="Comic Sans MS" pitchFamily="66" charset="0"/>
            </a:endParaRP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Comic Sans MS" pitchFamily="66" charset="0"/>
              </a:rPr>
              <a:t>Plac zabaw „Radosna Szkoła”</a:t>
            </a: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Comic Sans MS" pitchFamily="66" charset="0"/>
              </a:rPr>
              <a:t>Strona internetowa</a:t>
            </a: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Comic Sans MS" pitchFamily="66" charset="0"/>
              </a:rPr>
              <a:t>Nowoczesny sprzęt: 14 tablic interaktywny, monitor interaktywny, tablety, 2 urządzenia wielofunkcyjne DocuMaster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4ba762a64169b6771f02db3d03b5.jpg"/>
          <p:cNvPicPr>
            <a:picLocks noChangeAspect="1"/>
          </p:cNvPicPr>
          <p:nvPr/>
        </p:nvPicPr>
        <p:blipFill>
          <a:blip r:embed="rId2"/>
          <a:srcRect l="14843" t="5208" r="14844" b="4166"/>
          <a:stretch>
            <a:fillRect/>
          </a:stretch>
        </p:blipFill>
        <p:spPr>
          <a:xfrm>
            <a:off x="1" y="214290"/>
            <a:ext cx="9144000" cy="6643710"/>
          </a:xfrm>
          <a:prstGeom prst="rect">
            <a:avLst/>
          </a:prstGeom>
        </p:spPr>
      </p:pic>
      <p:pic>
        <p:nvPicPr>
          <p:cNvPr id="6" name="Obraz 5" descr="DSC076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928670"/>
            <a:ext cx="2714644" cy="1820181"/>
          </a:xfrm>
          <a:prstGeom prst="rect">
            <a:avLst/>
          </a:prstGeom>
        </p:spPr>
      </p:pic>
      <p:pic>
        <p:nvPicPr>
          <p:cNvPr id="7" name="Obraz 6" descr="DSC0501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3656" y="4359105"/>
            <a:ext cx="2721516" cy="1858616"/>
          </a:xfrm>
          <a:prstGeom prst="rect">
            <a:avLst/>
          </a:prstGeom>
        </p:spPr>
      </p:pic>
      <p:pic>
        <p:nvPicPr>
          <p:cNvPr id="8" name="Obraz 7" descr="DSC076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71802" y="4500570"/>
            <a:ext cx="2705534" cy="1785950"/>
          </a:xfrm>
          <a:prstGeom prst="rect">
            <a:avLst/>
          </a:prstGeom>
        </p:spPr>
      </p:pic>
      <p:pic>
        <p:nvPicPr>
          <p:cNvPr id="9" name="Obraz 8" descr="1.JPG"/>
          <p:cNvPicPr>
            <a:picLocks noChangeAspect="1"/>
          </p:cNvPicPr>
          <p:nvPr/>
        </p:nvPicPr>
        <p:blipFill>
          <a:blip r:embed="rId6" cstate="print"/>
          <a:srcRect r="10937"/>
          <a:stretch>
            <a:fillRect/>
          </a:stretch>
        </p:blipFill>
        <p:spPr>
          <a:xfrm>
            <a:off x="214282" y="4429132"/>
            <a:ext cx="2734997" cy="1857388"/>
          </a:xfrm>
          <a:prstGeom prst="rect">
            <a:avLst/>
          </a:prstGeom>
        </p:spPr>
      </p:pic>
      <p:pic>
        <p:nvPicPr>
          <p:cNvPr id="11" name="Obraz 10" descr="DSC0772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14678" y="928670"/>
            <a:ext cx="2643206" cy="1784156"/>
          </a:xfrm>
          <a:prstGeom prst="rect">
            <a:avLst/>
          </a:prstGeom>
        </p:spPr>
      </p:pic>
      <p:pic>
        <p:nvPicPr>
          <p:cNvPr id="12" name="Obraz 11" descr="DSC0768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00760" y="928670"/>
            <a:ext cx="2714644" cy="1785950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1714480" y="3286124"/>
            <a:ext cx="52149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400" dirty="0">
                <a:latin typeface="Berlin Sans FB Demi" pitchFamily="34" charset="0"/>
              </a:rPr>
              <a:t>BAZA SZKOŁY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4ba762a64169b6771f02db3d03b5.jpg"/>
          <p:cNvPicPr>
            <a:picLocks noChangeAspect="1"/>
          </p:cNvPicPr>
          <p:nvPr/>
        </p:nvPicPr>
        <p:blipFill>
          <a:blip r:embed="rId2"/>
          <a:srcRect l="14843" t="5208" r="14844" b="4166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6" name="Obraz 5" descr="DSC076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714356"/>
            <a:ext cx="2786083" cy="1857387"/>
          </a:xfrm>
          <a:prstGeom prst="rect">
            <a:avLst/>
          </a:prstGeom>
        </p:spPr>
      </p:pic>
      <p:pic>
        <p:nvPicPr>
          <p:cNvPr id="8" name="Obraz 7" descr="22236388_1537314436354780_1943078024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678" y="785794"/>
            <a:ext cx="2714644" cy="1785950"/>
          </a:xfrm>
          <a:prstGeom prst="rect">
            <a:avLst/>
          </a:prstGeom>
        </p:spPr>
      </p:pic>
      <p:pic>
        <p:nvPicPr>
          <p:cNvPr id="9" name="Obraz 8" descr="DSC07701.JPG"/>
          <p:cNvPicPr>
            <a:picLocks noChangeAspect="1"/>
          </p:cNvPicPr>
          <p:nvPr/>
        </p:nvPicPr>
        <p:blipFill>
          <a:blip r:embed="rId5" cstate="print"/>
          <a:srcRect l="4040" r="13235"/>
          <a:stretch>
            <a:fillRect/>
          </a:stretch>
        </p:blipFill>
        <p:spPr>
          <a:xfrm>
            <a:off x="214282" y="4357694"/>
            <a:ext cx="2756466" cy="1873013"/>
          </a:xfrm>
          <a:prstGeom prst="rect">
            <a:avLst/>
          </a:prstGeom>
        </p:spPr>
      </p:pic>
      <p:pic>
        <p:nvPicPr>
          <p:cNvPr id="10" name="Obraz 9" descr="3BFB1DC6-714D-4FB6-891B-226410046D1F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43240" y="4357694"/>
            <a:ext cx="2643174" cy="1857364"/>
          </a:xfrm>
          <a:prstGeom prst="rect">
            <a:avLst/>
          </a:prstGeom>
        </p:spPr>
      </p:pic>
      <p:pic>
        <p:nvPicPr>
          <p:cNvPr id="11" name="Obraz 10" descr="sp4_41_12630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1042" y="4309182"/>
            <a:ext cx="2780993" cy="1913531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2428860" y="3214686"/>
            <a:ext cx="400052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500" dirty="0">
                <a:latin typeface="Berlin Sans FB Demi" pitchFamily="34" charset="0"/>
              </a:rPr>
              <a:t>BAZA SZKOŁY</a:t>
            </a:r>
          </a:p>
        </p:txBody>
      </p:sp>
      <p:pic>
        <p:nvPicPr>
          <p:cNvPr id="13" name="Obraz 12" descr="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2198" y="642918"/>
            <a:ext cx="2714644" cy="19296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ramka3.jpg"/>
          <p:cNvPicPr>
            <a:picLocks noChangeAspect="1"/>
          </p:cNvPicPr>
          <p:nvPr/>
        </p:nvPicPr>
        <p:blipFill>
          <a:blip r:embed="rId2"/>
          <a:srcRect l="50396" t="51506" r="2241" b="1009"/>
          <a:stretch>
            <a:fillRect/>
          </a:stretch>
        </p:blipFill>
        <p:spPr>
          <a:xfrm rot="21258505">
            <a:off x="342378" y="206792"/>
            <a:ext cx="5530286" cy="4158401"/>
          </a:xfrm>
          <a:prstGeom prst="rect">
            <a:avLst/>
          </a:prstGeom>
        </p:spPr>
      </p:pic>
      <p:pic>
        <p:nvPicPr>
          <p:cNvPr id="1027" name="Picture 3" descr="C:\Users\Natalia\Videos\zdjęcia do prezentacji\20200227_145003.jpg"/>
          <p:cNvPicPr>
            <a:picLocks noChangeAspect="1" noChangeArrowheads="1"/>
          </p:cNvPicPr>
          <p:nvPr/>
        </p:nvPicPr>
        <p:blipFill>
          <a:blip r:embed="rId3" cstate="print"/>
          <a:srcRect t="13954" b="6976"/>
          <a:stretch>
            <a:fillRect/>
          </a:stretch>
        </p:blipFill>
        <p:spPr bwMode="auto">
          <a:xfrm rot="21252285">
            <a:off x="726096" y="663822"/>
            <a:ext cx="4826372" cy="3306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 descr="ramka3.jpg"/>
          <p:cNvPicPr>
            <a:picLocks noChangeAspect="1"/>
          </p:cNvPicPr>
          <p:nvPr/>
        </p:nvPicPr>
        <p:blipFill>
          <a:blip r:embed="rId2"/>
          <a:srcRect l="1711" t="51756" r="50712" b="1320"/>
          <a:stretch>
            <a:fillRect/>
          </a:stretch>
        </p:blipFill>
        <p:spPr>
          <a:xfrm rot="481007">
            <a:off x="3721890" y="3329829"/>
            <a:ext cx="4958393" cy="3335695"/>
          </a:xfrm>
          <a:prstGeom prst="rect">
            <a:avLst/>
          </a:prstGeom>
        </p:spPr>
      </p:pic>
      <p:pic>
        <p:nvPicPr>
          <p:cNvPr id="1028" name="Picture 4" descr="C:\Users\Natalia\Videos\zdjęcia do prezentacji\20200227_144659.jpg"/>
          <p:cNvPicPr>
            <a:picLocks noChangeAspect="1" noChangeArrowheads="1"/>
          </p:cNvPicPr>
          <p:nvPr/>
        </p:nvPicPr>
        <p:blipFill>
          <a:blip r:embed="rId4" cstate="print"/>
          <a:srcRect l="6250" t="6250"/>
          <a:stretch>
            <a:fillRect/>
          </a:stretch>
        </p:blipFill>
        <p:spPr bwMode="auto">
          <a:xfrm rot="543496">
            <a:off x="4070225" y="3599737"/>
            <a:ext cx="4242183" cy="2839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ole tekstowe 7"/>
          <p:cNvSpPr txBox="1"/>
          <p:nvPr/>
        </p:nvSpPr>
        <p:spPr>
          <a:xfrm rot="1663020">
            <a:off x="5431836" y="1245834"/>
            <a:ext cx="407193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6000" b="1" u="sng" dirty="0">
                <a:solidFill>
                  <a:srgbClr val="0070C0"/>
                </a:solidFill>
                <a:latin typeface="Berlin Sans FB" pitchFamily="34" charset="0"/>
              </a:rPr>
              <a:t>T</a:t>
            </a:r>
            <a:r>
              <a:rPr lang="pl-PL" sz="6000" b="1" u="sng" dirty="0">
                <a:solidFill>
                  <a:srgbClr val="FF6600"/>
                </a:solidFill>
                <a:latin typeface="Berlin Sans FB" pitchFamily="34" charset="0"/>
              </a:rPr>
              <a:t>U</a:t>
            </a:r>
            <a:r>
              <a:rPr lang="pl-PL" sz="6000" b="1" u="sng" dirty="0">
                <a:solidFill>
                  <a:srgbClr val="FF0000"/>
                </a:solidFill>
                <a:latin typeface="Berlin Sans FB" pitchFamily="34" charset="0"/>
              </a:rPr>
              <a:t>T</a:t>
            </a:r>
            <a:r>
              <a:rPr lang="pl-PL" sz="6000" b="1" u="sng" dirty="0">
                <a:solidFill>
                  <a:srgbClr val="00B050"/>
                </a:solidFill>
                <a:latin typeface="Berlin Sans FB" pitchFamily="34" charset="0"/>
              </a:rPr>
              <a:t>O</a:t>
            </a:r>
            <a:r>
              <a:rPr lang="pl-PL" sz="6000" b="1" u="sng" dirty="0">
                <a:solidFill>
                  <a:srgbClr val="FF33CC"/>
                </a:solidFill>
                <a:latin typeface="Berlin Sans FB" pitchFamily="34" charset="0"/>
              </a:rPr>
              <a:t>R</a:t>
            </a:r>
            <a:r>
              <a:rPr lang="pl-PL" sz="6000" b="1" u="sng" dirty="0">
                <a:solidFill>
                  <a:srgbClr val="0070C0"/>
                </a:solidFill>
                <a:latin typeface="Berlin Sans FB" pitchFamily="34" charset="0"/>
              </a:rPr>
              <a:t>N</a:t>
            </a:r>
            <a:r>
              <a:rPr lang="pl-PL" sz="6000" b="1" u="sng" dirty="0">
                <a:solidFill>
                  <a:srgbClr val="FF6600"/>
                </a:solidFill>
                <a:latin typeface="Berlin Sans FB" pitchFamily="34" charset="0"/>
              </a:rPr>
              <a:t>I</a:t>
            </a:r>
            <a:r>
              <a:rPr lang="pl-PL" sz="6000" b="1" u="sng" dirty="0">
                <a:solidFill>
                  <a:srgbClr val="FF0000"/>
                </a:solidFill>
                <a:latin typeface="Berlin Sans FB" pitchFamily="34" charset="0"/>
              </a:rPr>
              <a:t>A</a:t>
            </a:r>
          </a:p>
        </p:txBody>
      </p:sp>
      <p:sp>
        <p:nvSpPr>
          <p:cNvPr id="9" name="Prostokąt 8"/>
          <p:cNvSpPr/>
          <p:nvPr/>
        </p:nvSpPr>
        <p:spPr>
          <a:xfrm rot="21033350">
            <a:off x="261262" y="4996232"/>
            <a:ext cx="35004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5000" b="1" u="sng" dirty="0">
                <a:solidFill>
                  <a:srgbClr val="0070C0"/>
                </a:solidFill>
                <a:latin typeface="Berlin Sans FB" pitchFamily="34" charset="0"/>
              </a:rPr>
              <a:t>T</a:t>
            </a:r>
            <a:r>
              <a:rPr lang="pl-PL" sz="5000" b="1" u="sng" dirty="0">
                <a:solidFill>
                  <a:srgbClr val="FF6600"/>
                </a:solidFill>
                <a:latin typeface="Berlin Sans FB" pitchFamily="34" charset="0"/>
              </a:rPr>
              <a:t>U</a:t>
            </a:r>
            <a:r>
              <a:rPr lang="pl-PL" sz="5000" b="1" u="sng" dirty="0">
                <a:solidFill>
                  <a:srgbClr val="FF0000"/>
                </a:solidFill>
                <a:latin typeface="Berlin Sans FB" pitchFamily="34" charset="0"/>
              </a:rPr>
              <a:t>T</a:t>
            </a:r>
            <a:r>
              <a:rPr lang="pl-PL" sz="5000" b="1" u="sng" dirty="0">
                <a:solidFill>
                  <a:srgbClr val="00B050"/>
                </a:solidFill>
                <a:latin typeface="Berlin Sans FB" pitchFamily="34" charset="0"/>
              </a:rPr>
              <a:t>O</a:t>
            </a:r>
            <a:r>
              <a:rPr lang="pl-PL" sz="5000" b="1" u="sng" dirty="0">
                <a:solidFill>
                  <a:srgbClr val="FF33CC"/>
                </a:solidFill>
                <a:latin typeface="Berlin Sans FB" pitchFamily="34" charset="0"/>
              </a:rPr>
              <a:t>R</a:t>
            </a:r>
            <a:r>
              <a:rPr lang="pl-PL" sz="5000" b="1" u="sng" dirty="0">
                <a:solidFill>
                  <a:srgbClr val="0070C0"/>
                </a:solidFill>
                <a:latin typeface="Berlin Sans FB" pitchFamily="34" charset="0"/>
              </a:rPr>
              <a:t>N</a:t>
            </a:r>
            <a:r>
              <a:rPr lang="pl-PL" sz="5000" b="1" u="sng" dirty="0">
                <a:solidFill>
                  <a:srgbClr val="FF6600"/>
                </a:solidFill>
                <a:latin typeface="Berlin Sans FB" pitchFamily="34" charset="0"/>
              </a:rPr>
              <a:t>I</a:t>
            </a:r>
            <a:r>
              <a:rPr lang="pl-PL" sz="5000" b="1" u="sng" dirty="0">
                <a:solidFill>
                  <a:srgbClr val="FF0000"/>
                </a:solidFill>
                <a:latin typeface="Berlin Sans FB" pitchFamily="34" charset="0"/>
              </a:rPr>
              <a:t>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ramka3.jpg"/>
          <p:cNvPicPr>
            <a:picLocks noChangeAspect="1"/>
          </p:cNvPicPr>
          <p:nvPr/>
        </p:nvPicPr>
        <p:blipFill>
          <a:blip r:embed="rId2"/>
          <a:srcRect l="878" t="2576" r="50000" b="50000"/>
          <a:stretch>
            <a:fillRect/>
          </a:stretch>
        </p:blipFill>
        <p:spPr>
          <a:xfrm>
            <a:off x="0" y="0"/>
            <a:ext cx="9144001" cy="6715148"/>
          </a:xfrm>
          <a:prstGeom prst="rect">
            <a:avLst/>
          </a:prstGeom>
        </p:spPr>
      </p:pic>
      <p:pic>
        <p:nvPicPr>
          <p:cNvPr id="2051" name="Picture 3" descr="C:\Users\Natalia\Videos\zdjęcia do prezentacji\20200227_1454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785794"/>
            <a:ext cx="7429552" cy="5089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928630" y="5072074"/>
            <a:ext cx="82153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b="1" dirty="0">
                <a:solidFill>
                  <a:schemeClr val="bg1"/>
                </a:solidFill>
                <a:latin typeface="Comic Sans MS" pitchFamily="66" charset="0"/>
              </a:rPr>
              <a:t>PRACOWNIA CHEMICZNA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ramka3.jpg"/>
          <p:cNvPicPr>
            <a:picLocks noChangeAspect="1"/>
          </p:cNvPicPr>
          <p:nvPr/>
        </p:nvPicPr>
        <p:blipFill>
          <a:blip r:embed="rId2"/>
          <a:srcRect l="878" t="2576" r="50000" b="50000"/>
          <a:stretch>
            <a:fillRect/>
          </a:stretch>
        </p:blipFill>
        <p:spPr>
          <a:xfrm>
            <a:off x="0" y="0"/>
            <a:ext cx="9144001" cy="6715148"/>
          </a:xfrm>
          <a:prstGeom prst="rect">
            <a:avLst/>
          </a:prstGeom>
        </p:spPr>
      </p:pic>
      <p:pic>
        <p:nvPicPr>
          <p:cNvPr id="3074" name="Picture 2" descr="C:\Users\Natalia\Videos\zdjęcia do prezentacji\20200227_145512.jpg"/>
          <p:cNvPicPr>
            <a:picLocks noChangeAspect="1" noChangeArrowheads="1"/>
          </p:cNvPicPr>
          <p:nvPr/>
        </p:nvPicPr>
        <p:blipFill>
          <a:blip r:embed="rId3" cstate="print"/>
          <a:srcRect t="7767" b="6796"/>
          <a:stretch>
            <a:fillRect/>
          </a:stretch>
        </p:blipFill>
        <p:spPr bwMode="auto">
          <a:xfrm>
            <a:off x="714348" y="785794"/>
            <a:ext cx="7500990" cy="5357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1931</TotalTime>
  <Words>384</Words>
  <Application>Microsoft Office PowerPoint</Application>
  <PresentationFormat>Pokaz na ekranie (4:3)</PresentationFormat>
  <Paragraphs>125</Paragraphs>
  <Slides>26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7</vt:i4>
      </vt:variant>
      <vt:variant>
        <vt:lpstr>Tytuły slajdów</vt:lpstr>
      </vt:variant>
      <vt:variant>
        <vt:i4>26</vt:i4>
      </vt:variant>
    </vt:vector>
  </HeadingPairs>
  <TitlesOfParts>
    <vt:vector size="43" baseType="lpstr">
      <vt:lpstr>Arial</vt:lpstr>
      <vt:lpstr>Berlin Sans FB</vt:lpstr>
      <vt:lpstr>Berlin Sans FB Demi</vt:lpstr>
      <vt:lpstr>Calibri</vt:lpstr>
      <vt:lpstr>Comic Sans MS</vt:lpstr>
      <vt:lpstr>Constantia</vt:lpstr>
      <vt:lpstr>Cooper Black</vt:lpstr>
      <vt:lpstr>Monotype Corsiva</vt:lpstr>
      <vt:lpstr>Times New Roman</vt:lpstr>
      <vt:lpstr>Wingdings</vt:lpstr>
      <vt:lpstr>Motyw pakietu Office</vt:lpstr>
      <vt:lpstr>1_Motyw pakietu Office</vt:lpstr>
      <vt:lpstr>2_Motyw pakietu Office</vt:lpstr>
      <vt:lpstr>4_Motyw pakietu Office</vt:lpstr>
      <vt:lpstr>6_Motyw pakietu Office</vt:lpstr>
      <vt:lpstr>8_Motyw pakietu Office</vt:lpstr>
      <vt:lpstr>9_Motyw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Dyrektor</dc:creator>
  <cp:lastModifiedBy>dyrektor</cp:lastModifiedBy>
  <cp:revision>35</cp:revision>
  <dcterms:created xsi:type="dcterms:W3CDTF">2016-09-29T08:03:43Z</dcterms:created>
  <dcterms:modified xsi:type="dcterms:W3CDTF">2020-03-02T08:49:04Z</dcterms:modified>
</cp:coreProperties>
</file>